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notesSlides/notesSlide25.xml" ContentType="application/vnd.openxmlformats-officedocument.presentationml.notesSlide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comments/modernComment_26E_CBC0E431.xml" ContentType="application/vnd.ms-powerpoint.comments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25.xml" ContentType="application/vnd.openxmlformats-officedocument.presentationml.tags+xml"/>
  <Override PartName="/ppt/notesSlides/notesSlide32.xml" ContentType="application/vnd.openxmlformats-officedocument.presentationml.notesSlide+xml"/>
  <Override PartName="/ppt/tags/tag26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27.xml" ContentType="application/vnd.openxmlformats-officedocument.presentationml.tags+xml"/>
  <Override PartName="/ppt/notesSlides/notesSlide35.xml" ContentType="application/vnd.openxmlformats-officedocument.presentationml.notesSlide+xml"/>
  <Override PartName="/ppt/tags/tag28.xml" ContentType="application/vnd.openxmlformats-officedocument.presentationml.tags+xml"/>
  <Override PartName="/ppt/notesSlides/notesSlide36.xml" ContentType="application/vnd.openxmlformats-officedocument.presentationml.notesSlide+xml"/>
  <Override PartName="/ppt/tags/tag29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30.xml" ContentType="application/vnd.openxmlformats-officedocument.presentationml.tags+xml"/>
  <Override PartName="/ppt/notesSlides/notesSlide39.xml" ContentType="application/vnd.openxmlformats-officedocument.presentationml.notesSlide+xml"/>
  <Override PartName="/ppt/tags/tag31.xml" ContentType="application/vnd.openxmlformats-officedocument.presentationml.tags+xml"/>
  <Override PartName="/ppt/notesSlides/notesSlide40.xml" ContentType="application/vnd.openxmlformats-officedocument.presentationml.notesSlide+xml"/>
  <Override PartName="/ppt/comments/modernComment_141_E70A495B.xml" ContentType="application/vnd.ms-powerpoint.comments+xml"/>
  <Override PartName="/ppt/tags/tag32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33.xml" ContentType="application/vnd.openxmlformats-officedocument.presentationml.tags+xml"/>
  <Override PartName="/ppt/notesSlides/notesSlide4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34.xml" ContentType="application/vnd.openxmlformats-officedocument.presentationml.tags+xml"/>
  <Override PartName="/ppt/notesSlides/notesSlide4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35.xml" ContentType="application/vnd.openxmlformats-officedocument.presentationml.tags+xml"/>
  <Override PartName="/ppt/notesSlides/notesSlide46.xml" ContentType="application/vnd.openxmlformats-officedocument.presentationml.notesSlide+xml"/>
  <Override PartName="/ppt/tags/tag36.xml" ContentType="application/vnd.openxmlformats-officedocument.presentationml.tags+xml"/>
  <Override PartName="/ppt/notesSlides/notesSlide47.xml" ContentType="application/vnd.openxmlformats-officedocument.presentationml.notesSlide+xml"/>
  <Override PartName="/ppt/tags/tag37.xml" ContentType="application/vnd.openxmlformats-officedocument.presentationml.tags+xml"/>
  <Override PartName="/ppt/notesSlides/notesSlide48.xml" ContentType="application/vnd.openxmlformats-officedocument.presentationml.notesSlide+xml"/>
  <Override PartName="/ppt/tags/tag38.xml" ContentType="application/vnd.openxmlformats-officedocument.presentationml.tags+xml"/>
  <Override PartName="/ppt/notesSlides/notesSlide4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1.xml" ContentType="application/vnd.openxmlformats-officedocument.themeOverride+xml"/>
  <Override PartName="/ppt/tags/tag39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40.xml" ContentType="application/vnd.openxmlformats-officedocument.presentationml.tags+xml"/>
  <Override PartName="/ppt/notesSlides/notesSlide56.xml" ContentType="application/vnd.openxmlformats-officedocument.presentationml.notesSlide+xml"/>
  <Override PartName="/ppt/tags/tag41.xml" ContentType="application/vnd.openxmlformats-officedocument.presentationml.tags+xml"/>
  <Override PartName="/ppt/notesSlides/notesSlide5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493" r:id="rId3"/>
    <p:sldId id="490" r:id="rId4"/>
    <p:sldId id="491" r:id="rId5"/>
    <p:sldId id="635" r:id="rId6"/>
    <p:sldId id="495" r:id="rId7"/>
    <p:sldId id="505" r:id="rId8"/>
    <p:sldId id="521" r:id="rId9"/>
    <p:sldId id="511" r:id="rId10"/>
    <p:sldId id="522" r:id="rId11"/>
    <p:sldId id="523" r:id="rId12"/>
    <p:sldId id="509" r:id="rId13"/>
    <p:sldId id="530" r:id="rId14"/>
    <p:sldId id="536" r:id="rId15"/>
    <p:sldId id="512" r:id="rId16"/>
    <p:sldId id="629" r:id="rId17"/>
    <p:sldId id="630" r:id="rId18"/>
    <p:sldId id="288" r:id="rId19"/>
    <p:sldId id="583" r:id="rId20"/>
    <p:sldId id="631" r:id="rId21"/>
    <p:sldId id="315" r:id="rId22"/>
    <p:sldId id="632" r:id="rId23"/>
    <p:sldId id="584" r:id="rId24"/>
    <p:sldId id="604" r:id="rId25"/>
    <p:sldId id="605" r:id="rId26"/>
    <p:sldId id="607" r:id="rId27"/>
    <p:sldId id="513" r:id="rId28"/>
    <p:sldId id="622" r:id="rId29"/>
    <p:sldId id="633" r:id="rId30"/>
    <p:sldId id="543" r:id="rId31"/>
    <p:sldId id="593" r:id="rId32"/>
    <p:sldId id="595" r:id="rId33"/>
    <p:sldId id="613" r:id="rId34"/>
    <p:sldId id="596" r:id="rId35"/>
    <p:sldId id="636" r:id="rId36"/>
    <p:sldId id="546" r:id="rId37"/>
    <p:sldId id="610" r:id="rId38"/>
    <p:sldId id="623" r:id="rId39"/>
    <p:sldId id="619" r:id="rId40"/>
    <p:sldId id="321" r:id="rId41"/>
    <p:sldId id="624" r:id="rId42"/>
    <p:sldId id="588" r:id="rId43"/>
    <p:sldId id="589" r:id="rId44"/>
    <p:sldId id="590" r:id="rId45"/>
    <p:sldId id="625" r:id="rId46"/>
    <p:sldId id="620" r:id="rId47"/>
    <p:sldId id="324" r:id="rId48"/>
    <p:sldId id="325" r:id="rId49"/>
    <p:sldId id="326" r:id="rId50"/>
    <p:sldId id="597" r:id="rId51"/>
    <p:sldId id="621" r:id="rId52"/>
    <p:sldId id="614" r:id="rId53"/>
    <p:sldId id="615" r:id="rId54"/>
    <p:sldId id="616" r:id="rId55"/>
    <p:sldId id="540" r:id="rId56"/>
    <p:sldId id="601" r:id="rId57"/>
    <p:sldId id="569" r:id="rId58"/>
    <p:sldId id="638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3E77D4-879C-47FD-BC3D-6EC01E545B80}">
          <p14:sldIdLst>
            <p14:sldId id="256"/>
            <p14:sldId id="493"/>
            <p14:sldId id="490"/>
            <p14:sldId id="491"/>
            <p14:sldId id="635"/>
            <p14:sldId id="495"/>
            <p14:sldId id="505"/>
            <p14:sldId id="521"/>
            <p14:sldId id="511"/>
            <p14:sldId id="522"/>
            <p14:sldId id="523"/>
            <p14:sldId id="509"/>
            <p14:sldId id="530"/>
            <p14:sldId id="536"/>
            <p14:sldId id="512"/>
            <p14:sldId id="629"/>
            <p14:sldId id="630"/>
            <p14:sldId id="288"/>
            <p14:sldId id="583"/>
            <p14:sldId id="631"/>
            <p14:sldId id="315"/>
            <p14:sldId id="632"/>
            <p14:sldId id="584"/>
            <p14:sldId id="604"/>
            <p14:sldId id="605"/>
            <p14:sldId id="607"/>
            <p14:sldId id="513"/>
            <p14:sldId id="622"/>
            <p14:sldId id="633"/>
            <p14:sldId id="543"/>
            <p14:sldId id="593"/>
            <p14:sldId id="595"/>
            <p14:sldId id="613"/>
            <p14:sldId id="596"/>
            <p14:sldId id="636"/>
            <p14:sldId id="546"/>
            <p14:sldId id="610"/>
            <p14:sldId id="623"/>
            <p14:sldId id="619"/>
            <p14:sldId id="321"/>
            <p14:sldId id="624"/>
            <p14:sldId id="588"/>
            <p14:sldId id="589"/>
            <p14:sldId id="590"/>
            <p14:sldId id="625"/>
            <p14:sldId id="620"/>
            <p14:sldId id="324"/>
            <p14:sldId id="325"/>
            <p14:sldId id="326"/>
            <p14:sldId id="597"/>
            <p14:sldId id="621"/>
          </p14:sldIdLst>
        </p14:section>
        <p14:section name="Extras" id="{2309B4F0-0245-461E-A059-9DD85C63DDDD}">
          <p14:sldIdLst>
            <p14:sldId id="614"/>
            <p14:sldId id="615"/>
            <p14:sldId id="616"/>
            <p14:sldId id="540"/>
            <p14:sldId id="601"/>
            <p14:sldId id="569"/>
            <p14:sldId id="638"/>
          </p14:sldIdLst>
        </p14:section>
        <p14:section name="Not used" id="{F7F69A00-E6BE-4037-B8C6-9F988B82BAC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A3DF7BE-E9DB-07AD-4F39-186D82290D4B}" name="Korakit Seemakhupt" initials="KS" userId="83b306545fedb56a" providerId="Windows Live"/>
  <p188:author id="{E10AC9BF-0E72-9E3C-D633-A157EBABE346}" name="Liu Sihang" initials="LS" userId="1310673794729cb3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rakit Seemakhupt" initials="KS" lastIdx="18" clrIdx="0">
    <p:extLst>
      <p:ext uri="{19B8F6BF-5375-455C-9EA6-DF929625EA0E}">
        <p15:presenceInfo xmlns:p15="http://schemas.microsoft.com/office/powerpoint/2012/main" userId="83b306545fedb56a" providerId="Windows Live"/>
      </p:ext>
    </p:extLst>
  </p:cmAuthor>
  <p:cmAuthor id="2" name="Liu Sihang" initials="LS" lastIdx="10" clrIdx="1">
    <p:extLst>
      <p:ext uri="{19B8F6BF-5375-455C-9EA6-DF929625EA0E}">
        <p15:presenceInfo xmlns:p15="http://schemas.microsoft.com/office/powerpoint/2012/main" userId="1310673794729c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00"/>
    <a:srgbClr val="29CB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4A7D7-D9B6-41DD-A424-8DF4941DE6C1}" v="1690" dt="2022-05-09T17:20:56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909" autoAdjust="0"/>
  </p:normalViewPr>
  <p:slideViewPr>
    <p:cSldViewPr snapToGrid="0">
      <p:cViewPr varScale="1">
        <p:scale>
          <a:sx n="71" d="100"/>
          <a:sy n="71" d="100"/>
        </p:scale>
        <p:origin x="66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83b306545fedb56a/pmnet_results_b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83b306545fedb56a/pmnet_results_b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83b306545fedb56a/pmnet_results_b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83b306545fedb56a/pmnet_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https://d.docs.live.net/83b306545fedb56a/pmnet_results_b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23639028036772"/>
          <c:y val="0.17425496468717075"/>
          <c:w val="0.80048520101123877"/>
          <c:h val="0.51968066953506975"/>
        </c:manualLayout>
      </c:layout>
      <c:scatterChart>
        <c:scatterStyle val="lineMarker"/>
        <c:varyColors val="0"/>
        <c:ser>
          <c:idx val="1"/>
          <c:order val="0"/>
          <c:tx>
            <c:v>Client-Server</c:v>
          </c:tx>
          <c:spPr>
            <a:ln w="38100" cap="rnd">
              <a:solidFill>
                <a:srgbClr val="FF6D6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stress!$M$2:$M$10</c:f>
              <c:numCache>
                <c:formatCode>General</c:formatCode>
                <c:ptCount val="9"/>
                <c:pt idx="0">
                  <c:v>1270.2183563693225</c:v>
                </c:pt>
                <c:pt idx="1">
                  <c:v>2393.3282575207609</c:v>
                </c:pt>
                <c:pt idx="2">
                  <c:v>3663.7976989228268</c:v>
                </c:pt>
                <c:pt idx="3">
                  <c:v>5182.752532078749</c:v>
                </c:pt>
                <c:pt idx="4">
                  <c:v>6886.6009635372084</c:v>
                </c:pt>
                <c:pt idx="5">
                  <c:v>8221.8978102189776</c:v>
                </c:pt>
                <c:pt idx="6">
                  <c:v>9207.9878547238113</c:v>
                </c:pt>
                <c:pt idx="7">
                  <c:v>9812.4699412890986</c:v>
                </c:pt>
                <c:pt idx="8">
                  <c:v>9749.270314586176</c:v>
                </c:pt>
              </c:numCache>
            </c:numRef>
          </c:xVal>
          <c:yVal>
            <c:numRef>
              <c:f>stress!$D$2:$D$10</c:f>
              <c:numCache>
                <c:formatCode>General</c:formatCode>
                <c:ptCount val="9"/>
                <c:pt idx="0">
                  <c:v>53.206600000000002</c:v>
                </c:pt>
                <c:pt idx="1">
                  <c:v>56.476999999999997</c:v>
                </c:pt>
                <c:pt idx="2">
                  <c:v>55.339300000000001</c:v>
                </c:pt>
                <c:pt idx="3">
                  <c:v>52.160699999999999</c:v>
                </c:pt>
                <c:pt idx="4">
                  <c:v>49.069200000000002</c:v>
                </c:pt>
                <c:pt idx="5">
                  <c:v>49.32</c:v>
                </c:pt>
                <c:pt idx="6">
                  <c:v>51.378</c:v>
                </c:pt>
                <c:pt idx="7">
                  <c:v>55.100499999999997</c:v>
                </c:pt>
                <c:pt idx="8">
                  <c:v>62.389899999999997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3CA-4C6C-A02E-672541837A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3914927"/>
        <c:axId val="373894095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1"/>
                <c:tx>
                  <c:v>PMNet-Switch</c:v>
                </c:tx>
                <c:spPr>
                  <a:ln w="38100" cap="rnd">
                    <a:solidFill>
                      <a:schemeClr val="accent5">
                        <a:lumMod val="75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stress!$K$2:$K$7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3013.8947118784754</c:v>
                      </c:pt>
                      <c:pt idx="1">
                        <c:v>6308.5207756232694</c:v>
                      </c:pt>
                      <c:pt idx="2">
                        <c:v>8959.5380573903276</c:v>
                      </c:pt>
                      <c:pt idx="3">
                        <c:v>9765.3612887291092</c:v>
                      </c:pt>
                      <c:pt idx="4">
                        <c:v>9698.0268178349488</c:v>
                      </c:pt>
                      <c:pt idx="5">
                        <c:v>9747.63903822053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stress!$B$2:$B$7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23.613299999999999</c:v>
                      </c:pt>
                      <c:pt idx="1">
                        <c:v>22.5625</c:v>
                      </c:pt>
                      <c:pt idx="2">
                        <c:v>23.829799999999999</c:v>
                      </c:pt>
                      <c:pt idx="3">
                        <c:v>29.151199999999999</c:v>
                      </c:pt>
                      <c:pt idx="4">
                        <c:v>36.692</c:v>
                      </c:pt>
                      <c:pt idx="5">
                        <c:v>43.8063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D3CA-4C6C-A02E-672541837A17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v>PMNet-NIC</c:v>
                </c:tx>
                <c:spPr>
                  <a:ln w="38100" cap="rnd">
                    <a:solidFill>
                      <a:srgbClr val="002060"/>
                    </a:solidFill>
                    <a:prstDash val="sysDash"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stress!$L$2:$L$7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2832.0499810979127</c:v>
                      </c:pt>
                      <c:pt idx="1">
                        <c:v>5484.4389986398337</c:v>
                      </c:pt>
                      <c:pt idx="2">
                        <c:v>8194.9556866553303</c:v>
                      </c:pt>
                      <c:pt idx="3">
                        <c:v>9780.5599551980886</c:v>
                      </c:pt>
                      <c:pt idx="4">
                        <c:v>9768.1760160314043</c:v>
                      </c:pt>
                      <c:pt idx="5">
                        <c:v>9809.5782879275539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stress!$C$2:$C$7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25.1295</c:v>
                      </c:pt>
                      <c:pt idx="1">
                        <c:v>25.9527</c:v>
                      </c:pt>
                      <c:pt idx="2">
                        <c:v>26.053100000000001</c:v>
                      </c:pt>
                      <c:pt idx="3">
                        <c:v>29.105899999999998</c:v>
                      </c:pt>
                      <c:pt idx="4">
                        <c:v>36.4285</c:v>
                      </c:pt>
                      <c:pt idx="5">
                        <c:v>43.529699999999998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D3CA-4C6C-A02E-672541837A17}"/>
                  </c:ext>
                </c:extLst>
              </c15:ser>
            </c15:filteredScatterSeries>
          </c:ext>
        </c:extLst>
      </c:scatterChart>
      <c:valAx>
        <c:axId val="373914927"/>
        <c:scaling>
          <c:orientation val="minMax"/>
          <c:max val="10000"/>
          <c:min val="0"/>
        </c:scaling>
        <c:delete val="0"/>
        <c:axPos val="b"/>
        <c:majorGridlines>
          <c:spPr>
            <a:ln w="12700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3894095"/>
        <c:crosses val="autoZero"/>
        <c:crossBetween val="midCat"/>
        <c:dispUnits>
          <c:builtInUnit val="thousands"/>
          <c:dispUnitsLbl>
            <c:layout>
              <c:manualLayout>
                <c:xMode val="edge"/>
                <c:yMode val="edge"/>
                <c:x val="0.30310339357234029"/>
                <c:y val="0.84892434070349387"/>
              </c:manualLayout>
            </c:layout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sz="2000" b="1">
                      <a:solidFill>
                        <a:schemeClr val="tx1"/>
                      </a:solidFill>
                      <a:latin typeface="+mn-lt"/>
                    </a:rPr>
                    <a:t>Aggregated Bandwidth (Gbps)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373894095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>
                    <a:solidFill>
                      <a:schemeClr val="tx1"/>
                    </a:solidFill>
                    <a:latin typeface="+mn-lt"/>
                  </a:rPr>
                  <a:t>Latency (</a:t>
                </a:r>
                <a:r>
                  <a:rPr lang="el-GR" sz="2400" b="1">
                    <a:solidFill>
                      <a:schemeClr val="tx1"/>
                    </a:solidFill>
                    <a:latin typeface="+mn-lt"/>
                  </a:rPr>
                  <a:t>μ</a:t>
                </a:r>
                <a:r>
                  <a:rPr lang="en-US" sz="2400" b="1">
                    <a:solidFill>
                      <a:schemeClr val="tx1"/>
                    </a:solidFill>
                    <a:latin typeface="+mn-lt"/>
                  </a:rPr>
                  <a:t>s)</a:t>
                </a:r>
              </a:p>
            </c:rich>
          </c:tx>
          <c:layout>
            <c:manualLayout>
              <c:xMode val="edge"/>
              <c:yMode val="edge"/>
              <c:x val="1.871707716550703E-2"/>
              <c:y val="0.142714647021076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3914927"/>
        <c:crosses val="autoZero"/>
        <c:crossBetween val="midCat"/>
        <c:majorUnit val="2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4629166148079009"/>
          <c:y val="1.3383965787871367E-2"/>
          <c:w val="0.26930631845307329"/>
          <c:h val="0.153116516593102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323639028036772"/>
          <c:y val="0.17425496468717075"/>
          <c:w val="0.80048520101123877"/>
          <c:h val="0.51968066953506975"/>
        </c:manualLayout>
      </c:layout>
      <c:scatterChart>
        <c:scatterStyle val="lineMarker"/>
        <c:varyColors val="0"/>
        <c:ser>
          <c:idx val="1"/>
          <c:order val="0"/>
          <c:tx>
            <c:v>Client-Server</c:v>
          </c:tx>
          <c:spPr>
            <a:ln w="38100" cap="rnd">
              <a:solidFill>
                <a:srgbClr val="FF6D6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stress!$M$2:$M$10</c:f>
              <c:numCache>
                <c:formatCode>General</c:formatCode>
                <c:ptCount val="9"/>
                <c:pt idx="0">
                  <c:v>1270.2183563693225</c:v>
                </c:pt>
                <c:pt idx="1">
                  <c:v>2393.3282575207609</c:v>
                </c:pt>
                <c:pt idx="2">
                  <c:v>3663.7976989228268</c:v>
                </c:pt>
                <c:pt idx="3">
                  <c:v>5182.752532078749</c:v>
                </c:pt>
                <c:pt idx="4">
                  <c:v>6886.6009635372084</c:v>
                </c:pt>
                <c:pt idx="5">
                  <c:v>8221.8978102189776</c:v>
                </c:pt>
                <c:pt idx="6">
                  <c:v>9207.9878547238113</c:v>
                </c:pt>
                <c:pt idx="7">
                  <c:v>9812.4699412890986</c:v>
                </c:pt>
                <c:pt idx="8">
                  <c:v>9749.270314586176</c:v>
                </c:pt>
              </c:numCache>
            </c:numRef>
          </c:xVal>
          <c:yVal>
            <c:numRef>
              <c:f>stress!$D$2:$D$10</c:f>
              <c:numCache>
                <c:formatCode>General</c:formatCode>
                <c:ptCount val="9"/>
                <c:pt idx="0">
                  <c:v>53.206600000000002</c:v>
                </c:pt>
                <c:pt idx="1">
                  <c:v>56.476999999999997</c:v>
                </c:pt>
                <c:pt idx="2">
                  <c:v>55.339300000000001</c:v>
                </c:pt>
                <c:pt idx="3">
                  <c:v>52.160699999999999</c:v>
                </c:pt>
                <c:pt idx="4">
                  <c:v>49.069200000000002</c:v>
                </c:pt>
                <c:pt idx="5">
                  <c:v>49.32</c:v>
                </c:pt>
                <c:pt idx="6">
                  <c:v>51.378</c:v>
                </c:pt>
                <c:pt idx="7">
                  <c:v>55.100499999999997</c:v>
                </c:pt>
                <c:pt idx="8">
                  <c:v>62.389899999999997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0B9-4D5E-BE7F-4D6142E377EA}"/>
            </c:ext>
          </c:extLst>
        </c:ser>
        <c:ser>
          <c:idx val="0"/>
          <c:order val="1"/>
          <c:tx>
            <c:v>PMNet-Switch</c:v>
          </c:tx>
          <c:spPr>
            <a:ln w="38100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stress!$K$2:$K$7</c:f>
              <c:numCache>
                <c:formatCode>General</c:formatCode>
                <c:ptCount val="6"/>
                <c:pt idx="0">
                  <c:v>3013.8947118784754</c:v>
                </c:pt>
                <c:pt idx="1">
                  <c:v>6308.5207756232694</c:v>
                </c:pt>
                <c:pt idx="2">
                  <c:v>8959.5380573903276</c:v>
                </c:pt>
                <c:pt idx="3">
                  <c:v>9765.3612887291092</c:v>
                </c:pt>
                <c:pt idx="4">
                  <c:v>9698.0268178349488</c:v>
                </c:pt>
                <c:pt idx="5">
                  <c:v>9747.63903822053</c:v>
                </c:pt>
              </c:numCache>
            </c:numRef>
          </c:xVal>
          <c:yVal>
            <c:numRef>
              <c:f>stress!$B$2:$B$7</c:f>
              <c:numCache>
                <c:formatCode>General</c:formatCode>
                <c:ptCount val="6"/>
                <c:pt idx="0">
                  <c:v>23.613299999999999</c:v>
                </c:pt>
                <c:pt idx="1">
                  <c:v>22.5625</c:v>
                </c:pt>
                <c:pt idx="2">
                  <c:v>23.829799999999999</c:v>
                </c:pt>
                <c:pt idx="3">
                  <c:v>29.151199999999999</c:v>
                </c:pt>
                <c:pt idx="4">
                  <c:v>36.692</c:v>
                </c:pt>
                <c:pt idx="5">
                  <c:v>43.8063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0B9-4D5E-BE7F-4D6142E377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3914927"/>
        <c:axId val="373894095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v>PMNet-NIC</c:v>
                </c:tx>
                <c:spPr>
                  <a:ln w="38100" cap="rnd">
                    <a:solidFill>
                      <a:srgbClr val="002060"/>
                    </a:solidFill>
                    <a:prstDash val="sysDash"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stress!$L$2:$L$7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2832.0499810979127</c:v>
                      </c:pt>
                      <c:pt idx="1">
                        <c:v>5484.4389986398337</c:v>
                      </c:pt>
                      <c:pt idx="2">
                        <c:v>8194.9556866553303</c:v>
                      </c:pt>
                      <c:pt idx="3">
                        <c:v>9780.5599551980886</c:v>
                      </c:pt>
                      <c:pt idx="4">
                        <c:v>9768.1760160314043</c:v>
                      </c:pt>
                      <c:pt idx="5">
                        <c:v>9809.5782879275539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stress!$C$2:$C$7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25.1295</c:v>
                      </c:pt>
                      <c:pt idx="1">
                        <c:v>25.9527</c:v>
                      </c:pt>
                      <c:pt idx="2">
                        <c:v>26.053100000000001</c:v>
                      </c:pt>
                      <c:pt idx="3">
                        <c:v>29.105899999999998</c:v>
                      </c:pt>
                      <c:pt idx="4">
                        <c:v>36.4285</c:v>
                      </c:pt>
                      <c:pt idx="5">
                        <c:v>43.529699999999998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2-60B9-4D5E-BE7F-4D6142E377EA}"/>
                  </c:ext>
                </c:extLst>
              </c15:ser>
            </c15:filteredScatterSeries>
          </c:ext>
        </c:extLst>
      </c:scatterChart>
      <c:valAx>
        <c:axId val="373914927"/>
        <c:scaling>
          <c:orientation val="minMax"/>
          <c:max val="10000"/>
          <c:min val="0"/>
        </c:scaling>
        <c:delete val="0"/>
        <c:axPos val="b"/>
        <c:majorGridlines>
          <c:spPr>
            <a:ln w="12700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3894095"/>
        <c:crosses val="autoZero"/>
        <c:crossBetween val="midCat"/>
        <c:dispUnits>
          <c:builtInUnit val="thousands"/>
          <c:dispUnitsLbl>
            <c:layout>
              <c:manualLayout>
                <c:xMode val="edge"/>
                <c:yMode val="edge"/>
                <c:x val="0.30310339357234029"/>
                <c:y val="0.84892434070349387"/>
              </c:manualLayout>
            </c:layout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sz="2000" b="1">
                      <a:solidFill>
                        <a:schemeClr val="tx1"/>
                      </a:solidFill>
                      <a:latin typeface="+mn-lt"/>
                    </a:rPr>
                    <a:t>Aggregated Bandwidth (Gbps)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373894095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>
                    <a:solidFill>
                      <a:schemeClr val="tx1"/>
                    </a:solidFill>
                    <a:latin typeface="+mn-lt"/>
                  </a:rPr>
                  <a:t>Latency (</a:t>
                </a:r>
                <a:r>
                  <a:rPr lang="el-GR" sz="2400" b="1">
                    <a:solidFill>
                      <a:schemeClr val="tx1"/>
                    </a:solidFill>
                    <a:latin typeface="+mn-lt"/>
                  </a:rPr>
                  <a:t>μ</a:t>
                </a:r>
                <a:r>
                  <a:rPr lang="en-US" sz="2400" b="1">
                    <a:solidFill>
                      <a:schemeClr val="tx1"/>
                    </a:solidFill>
                    <a:latin typeface="+mn-lt"/>
                  </a:rPr>
                  <a:t>s)</a:t>
                </a:r>
              </a:p>
            </c:rich>
          </c:tx>
          <c:layout>
            <c:manualLayout>
              <c:xMode val="edge"/>
              <c:yMode val="edge"/>
              <c:x val="1.8717087484973815E-2"/>
              <c:y val="0.129063792735008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3914927"/>
        <c:crosses val="autoZero"/>
        <c:crossBetween val="midCat"/>
        <c:majorUnit val="2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4175171131141101"/>
          <c:y val="1.9331693135868477E-2"/>
          <c:w val="0.52366868119086385"/>
          <c:h val="0.153116516593102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323639028036772"/>
          <c:y val="0.17425496468717075"/>
          <c:w val="0.80048520101123877"/>
          <c:h val="0.51968066953506975"/>
        </c:manualLayout>
      </c:layout>
      <c:scatterChart>
        <c:scatterStyle val="lineMarker"/>
        <c:varyColors val="0"/>
        <c:ser>
          <c:idx val="1"/>
          <c:order val="0"/>
          <c:tx>
            <c:v>Client-Server</c:v>
          </c:tx>
          <c:spPr>
            <a:ln w="44450" cap="rnd">
              <a:solidFill>
                <a:srgbClr val="FF6D6D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stress!$M$2:$M$10</c:f>
              <c:numCache>
                <c:formatCode>General</c:formatCode>
                <c:ptCount val="9"/>
                <c:pt idx="0">
                  <c:v>1270.2183563693225</c:v>
                </c:pt>
                <c:pt idx="1">
                  <c:v>2393.3282575207609</c:v>
                </c:pt>
                <c:pt idx="2">
                  <c:v>3663.7976989228268</c:v>
                </c:pt>
                <c:pt idx="3">
                  <c:v>5182.752532078749</c:v>
                </c:pt>
                <c:pt idx="4">
                  <c:v>6886.6009635372084</c:v>
                </c:pt>
                <c:pt idx="5">
                  <c:v>8221.8978102189776</c:v>
                </c:pt>
                <c:pt idx="6">
                  <c:v>9207.9878547238113</c:v>
                </c:pt>
                <c:pt idx="7">
                  <c:v>9812.4699412890986</c:v>
                </c:pt>
                <c:pt idx="8">
                  <c:v>9749.270314586176</c:v>
                </c:pt>
              </c:numCache>
            </c:numRef>
          </c:xVal>
          <c:yVal>
            <c:numRef>
              <c:f>stress!$D$2:$D$10</c:f>
              <c:numCache>
                <c:formatCode>General</c:formatCode>
                <c:ptCount val="9"/>
                <c:pt idx="0">
                  <c:v>53.206600000000002</c:v>
                </c:pt>
                <c:pt idx="1">
                  <c:v>56.476999999999997</c:v>
                </c:pt>
                <c:pt idx="2">
                  <c:v>55.339300000000001</c:v>
                </c:pt>
                <c:pt idx="3">
                  <c:v>52.160699999999999</c:v>
                </c:pt>
                <c:pt idx="4">
                  <c:v>49.069200000000002</c:v>
                </c:pt>
                <c:pt idx="5">
                  <c:v>49.32</c:v>
                </c:pt>
                <c:pt idx="6">
                  <c:v>51.378</c:v>
                </c:pt>
                <c:pt idx="7">
                  <c:v>55.100499999999997</c:v>
                </c:pt>
                <c:pt idx="8">
                  <c:v>62.389899999999997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7BA-43BB-939C-AB047757C52B}"/>
            </c:ext>
          </c:extLst>
        </c:ser>
        <c:ser>
          <c:idx val="0"/>
          <c:order val="1"/>
          <c:tx>
            <c:v>PMNet-Switch</c:v>
          </c:tx>
          <c:spPr>
            <a:ln w="44450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stress!$K$2:$K$7</c:f>
              <c:numCache>
                <c:formatCode>General</c:formatCode>
                <c:ptCount val="6"/>
                <c:pt idx="0">
                  <c:v>3013.8947118784754</c:v>
                </c:pt>
                <c:pt idx="1">
                  <c:v>6308.5207756232694</c:v>
                </c:pt>
                <c:pt idx="2">
                  <c:v>8959.5380573903276</c:v>
                </c:pt>
                <c:pt idx="3">
                  <c:v>9765.3612887291092</c:v>
                </c:pt>
                <c:pt idx="4">
                  <c:v>9698.0268178349488</c:v>
                </c:pt>
                <c:pt idx="5">
                  <c:v>9747.63903822053</c:v>
                </c:pt>
              </c:numCache>
            </c:numRef>
          </c:xVal>
          <c:yVal>
            <c:numRef>
              <c:f>stress!$B$2:$B$7</c:f>
              <c:numCache>
                <c:formatCode>General</c:formatCode>
                <c:ptCount val="6"/>
                <c:pt idx="0">
                  <c:v>23.613299999999999</c:v>
                </c:pt>
                <c:pt idx="1">
                  <c:v>22.5625</c:v>
                </c:pt>
                <c:pt idx="2">
                  <c:v>23.829799999999999</c:v>
                </c:pt>
                <c:pt idx="3">
                  <c:v>29.151199999999999</c:v>
                </c:pt>
                <c:pt idx="4">
                  <c:v>36.692</c:v>
                </c:pt>
                <c:pt idx="5">
                  <c:v>43.8063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7BA-43BB-939C-AB047757C52B}"/>
            </c:ext>
          </c:extLst>
        </c:ser>
        <c:ser>
          <c:idx val="2"/>
          <c:order val="2"/>
          <c:tx>
            <c:v>PMNet-NIC</c:v>
          </c:tx>
          <c:spPr>
            <a:ln w="44450" cap="rnd">
              <a:solidFill>
                <a:srgbClr val="002060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stress!$L$2:$L$7</c:f>
              <c:numCache>
                <c:formatCode>General</c:formatCode>
                <c:ptCount val="6"/>
                <c:pt idx="0">
                  <c:v>2832.0499810979127</c:v>
                </c:pt>
                <c:pt idx="1">
                  <c:v>5484.4389986398337</c:v>
                </c:pt>
                <c:pt idx="2">
                  <c:v>8194.9556866553303</c:v>
                </c:pt>
                <c:pt idx="3">
                  <c:v>9780.5599551980886</c:v>
                </c:pt>
                <c:pt idx="4">
                  <c:v>9768.1760160314043</c:v>
                </c:pt>
                <c:pt idx="5">
                  <c:v>9809.5782879275539</c:v>
                </c:pt>
              </c:numCache>
            </c:numRef>
          </c:xVal>
          <c:yVal>
            <c:numRef>
              <c:f>stress!$C$2:$C$7</c:f>
              <c:numCache>
                <c:formatCode>General</c:formatCode>
                <c:ptCount val="6"/>
                <c:pt idx="0">
                  <c:v>25.1295</c:v>
                </c:pt>
                <c:pt idx="1">
                  <c:v>25.9527</c:v>
                </c:pt>
                <c:pt idx="2">
                  <c:v>26.053100000000001</c:v>
                </c:pt>
                <c:pt idx="3">
                  <c:v>29.105899999999998</c:v>
                </c:pt>
                <c:pt idx="4">
                  <c:v>36.4285</c:v>
                </c:pt>
                <c:pt idx="5">
                  <c:v>43.529699999999998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7BA-43BB-939C-AB047757C5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3914927"/>
        <c:axId val="373894095"/>
      </c:scatterChart>
      <c:valAx>
        <c:axId val="373914927"/>
        <c:scaling>
          <c:orientation val="minMax"/>
          <c:max val="10000"/>
          <c:min val="0"/>
        </c:scaling>
        <c:delete val="0"/>
        <c:axPos val="b"/>
        <c:majorGridlines>
          <c:spPr>
            <a:ln w="12700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3894095"/>
        <c:crosses val="autoZero"/>
        <c:crossBetween val="midCat"/>
        <c:dispUnits>
          <c:builtInUnit val="thousands"/>
          <c:dispUnitsLbl>
            <c:layout>
              <c:manualLayout>
                <c:xMode val="edge"/>
                <c:yMode val="edge"/>
                <c:x val="0.30310339357234029"/>
                <c:y val="0.84892434070349387"/>
              </c:manualLayout>
            </c:layout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 sz="2000" b="1">
                      <a:solidFill>
                        <a:schemeClr val="tx1"/>
                      </a:solidFill>
                      <a:latin typeface="+mn-lt"/>
                    </a:rPr>
                    <a:t>Aggregated Bandwidth (Gbps)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373894095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>
                    <a:solidFill>
                      <a:schemeClr val="tx1"/>
                    </a:solidFill>
                    <a:latin typeface="+mn-lt"/>
                  </a:rPr>
                  <a:t>Latency (</a:t>
                </a:r>
                <a:r>
                  <a:rPr lang="el-GR" sz="2400" b="1">
                    <a:solidFill>
                      <a:schemeClr val="tx1"/>
                    </a:solidFill>
                    <a:latin typeface="+mn-lt"/>
                  </a:rPr>
                  <a:t>μ</a:t>
                </a:r>
                <a:r>
                  <a:rPr lang="en-US" sz="2400" b="1">
                    <a:solidFill>
                      <a:schemeClr val="tx1"/>
                    </a:solidFill>
                    <a:latin typeface="+mn-lt"/>
                  </a:rPr>
                  <a:t>s)</a:t>
                </a:r>
              </a:p>
            </c:rich>
          </c:tx>
          <c:layout>
            <c:manualLayout>
              <c:xMode val="edge"/>
              <c:yMode val="edge"/>
              <c:x val="1.8717087484973815E-2"/>
              <c:y val="0.129063792735008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3914927"/>
        <c:crosses val="autoZero"/>
        <c:crossBetween val="midCat"/>
        <c:majorUnit val="20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1752165704633118"/>
          <c:y val="1.9331768678093796E-2"/>
          <c:w val="0.84020851985569411"/>
          <c:h val="0.153116516593102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69118260738695"/>
          <c:y val="0.17274315906334162"/>
          <c:w val="0.84404728514061722"/>
          <c:h val="0.653303796635448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'update-perf'!$B$15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'update-perf'!$A$16:$A$22</c:f>
              <c:strCache>
                <c:ptCount val="7"/>
                <c:pt idx="0">
                  <c:v>B-Tree</c:v>
                </c:pt>
                <c:pt idx="1">
                  <c:v>C-Tree</c:v>
                </c:pt>
                <c:pt idx="2">
                  <c:v>RB-Tree</c:v>
                </c:pt>
                <c:pt idx="3">
                  <c:v>Hashmap</c:v>
                </c:pt>
                <c:pt idx="4">
                  <c:v>Skip List</c:v>
                </c:pt>
                <c:pt idx="5">
                  <c:v>Redis</c:v>
                </c:pt>
                <c:pt idx="6">
                  <c:v>Average</c:v>
                </c:pt>
              </c:strCache>
            </c:strRef>
          </c:cat>
          <c:val>
            <c:numRef>
              <c:f>'update-perf'!$B$16:$B$22</c:f>
              <c:numCache>
                <c:formatCode>General</c:formatCode>
                <c:ptCount val="7"/>
                <c:pt idx="0">
                  <c:v>81</c:v>
                </c:pt>
                <c:pt idx="1">
                  <c:v>117</c:v>
                </c:pt>
                <c:pt idx="2">
                  <c:v>94</c:v>
                </c:pt>
                <c:pt idx="3">
                  <c:v>66</c:v>
                </c:pt>
                <c:pt idx="4">
                  <c:v>141</c:v>
                </c:pt>
                <c:pt idx="5">
                  <c:v>65</c:v>
                </c:pt>
                <c:pt idx="6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D8-419D-ADAB-6DE789BFD974}"/>
            </c:ext>
          </c:extLst>
        </c:ser>
        <c:ser>
          <c:idx val="1"/>
          <c:order val="1"/>
          <c:tx>
            <c:strRef>
              <c:f>'update-perf'!$C$15</c:f>
              <c:strCache>
                <c:ptCount val="1"/>
                <c:pt idx="0">
                  <c:v>PMNet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'update-perf'!$A$16:$A$22</c:f>
              <c:strCache>
                <c:ptCount val="7"/>
                <c:pt idx="0">
                  <c:v>B-Tree</c:v>
                </c:pt>
                <c:pt idx="1">
                  <c:v>C-Tree</c:v>
                </c:pt>
                <c:pt idx="2">
                  <c:v>RB-Tree</c:v>
                </c:pt>
                <c:pt idx="3">
                  <c:v>Hashmap</c:v>
                </c:pt>
                <c:pt idx="4">
                  <c:v>Skip List</c:v>
                </c:pt>
                <c:pt idx="5">
                  <c:v>Redis</c:v>
                </c:pt>
                <c:pt idx="6">
                  <c:v>Average</c:v>
                </c:pt>
              </c:strCache>
            </c:strRef>
          </c:cat>
          <c:val>
            <c:numRef>
              <c:f>'update-perf'!$C$16:$C$22</c:f>
              <c:numCache>
                <c:formatCode>General</c:formatCode>
                <c:ptCount val="7"/>
                <c:pt idx="0">
                  <c:v>20</c:v>
                </c:pt>
                <c:pt idx="1">
                  <c:v>29</c:v>
                </c:pt>
                <c:pt idx="2">
                  <c:v>21</c:v>
                </c:pt>
                <c:pt idx="3">
                  <c:v>22</c:v>
                </c:pt>
                <c:pt idx="4">
                  <c:v>21</c:v>
                </c:pt>
                <c:pt idx="5">
                  <c:v>19</c:v>
                </c:pt>
                <c:pt idx="6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D8-419D-ADAB-6DE789BFD9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68340304"/>
        <c:axId val="1368313328"/>
      </c:barChart>
      <c:catAx>
        <c:axId val="1368340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313328"/>
        <c:crosses val="autoZero"/>
        <c:auto val="1"/>
        <c:lblAlgn val="ctr"/>
        <c:lblOffset val="100"/>
        <c:noMultiLvlLbl val="0"/>
      </c:catAx>
      <c:valAx>
        <c:axId val="1368313328"/>
        <c:scaling>
          <c:orientation val="minMax"/>
          <c:max val="150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dirty="0">
                    <a:solidFill>
                      <a:schemeClr val="tx1"/>
                    </a:solidFill>
                    <a:latin typeface="+mn-lt"/>
                  </a:rPr>
                  <a:t>Latency (µs)</a:t>
                </a:r>
              </a:p>
            </c:rich>
          </c:tx>
          <c:layout>
            <c:manualLayout>
              <c:xMode val="edge"/>
              <c:yMode val="edge"/>
              <c:x val="4.0230803451615817E-2"/>
              <c:y val="0.241072118595883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8340304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850858890249494"/>
          <c:y val="2.5082543533233279E-2"/>
          <c:w val="0.486339437804853"/>
          <c:h val="0.129614243323442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911969766665765"/>
          <c:y val="0.11108878631550365"/>
          <c:w val="0.51179475660352058"/>
          <c:h val="0.6801019700123691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replication!$E$52</c:f>
              <c:strCache>
                <c:ptCount val="1"/>
                <c:pt idx="0">
                  <c:v>Client-Server</c:v>
                </c:pt>
              </c:strCache>
            </c:strRef>
          </c:tx>
          <c:spPr>
            <a:solidFill>
              <a:srgbClr val="E20000"/>
            </a:solidFill>
            <a:ln>
              <a:noFill/>
            </a:ln>
            <a:effectLst/>
          </c:spPr>
          <c:invertIfNegative val="0"/>
          <c:cat>
            <c:strRef>
              <c:f>replication!$D$53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replication!$E$53</c:f>
              <c:numCache>
                <c:formatCode>General</c:formatCode>
                <c:ptCount val="1"/>
                <c:pt idx="0">
                  <c:v>95.476500000000001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71-43D1-8BB0-C932F5F4F739}"/>
            </c:ext>
          </c:extLst>
        </c:ser>
        <c:ser>
          <c:idx val="1"/>
          <c:order val="1"/>
          <c:tx>
            <c:strRef>
              <c:f>replication!$F$52</c:f>
              <c:strCache>
                <c:ptCount val="1"/>
                <c:pt idx="0">
                  <c:v>Client-Server+Replication</c:v>
                </c:pt>
              </c:strCache>
            </c:strRef>
          </c:tx>
          <c:spPr>
            <a:solidFill>
              <a:srgbClr val="FFA7A7"/>
            </a:solidFill>
            <a:ln>
              <a:noFill/>
            </a:ln>
            <a:effectLst/>
          </c:spPr>
          <c:invertIfNegative val="0"/>
          <c:cat>
            <c:strRef>
              <c:f>replication!$D$53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replication!$F$53</c:f>
              <c:numCache>
                <c:formatCode>General</c:formatCode>
                <c:ptCount val="1"/>
                <c:pt idx="0">
                  <c:v>138.56763749999999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71-43D1-8BB0-C932F5F4F739}"/>
            </c:ext>
          </c:extLst>
        </c:ser>
        <c:ser>
          <c:idx val="2"/>
          <c:order val="2"/>
          <c:tx>
            <c:strRef>
              <c:f>replication!$G$52</c:f>
              <c:strCache>
                <c:ptCount val="1"/>
                <c:pt idx="0">
                  <c:v>PMNet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replication!$D$53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replication!$G$53</c:f>
              <c:numCache>
                <c:formatCode>General</c:formatCode>
                <c:ptCount val="1"/>
                <c:pt idx="0">
                  <c:v>21.296975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471-43D1-8BB0-C932F5F4F739}"/>
            </c:ext>
          </c:extLst>
        </c:ser>
        <c:ser>
          <c:idx val="3"/>
          <c:order val="3"/>
          <c:tx>
            <c:strRef>
              <c:f>replication!$H$52</c:f>
              <c:strCache>
                <c:ptCount val="1"/>
                <c:pt idx="0">
                  <c:v>PMNet+Replicaiton</c:v>
                </c:pt>
              </c:strCache>
            </c:strRef>
          </c:tx>
          <c:spPr>
            <a:solidFill>
              <a:srgbClr val="599AD5"/>
            </a:solidFill>
            <a:ln>
              <a:noFill/>
            </a:ln>
            <a:effectLst/>
          </c:spPr>
          <c:invertIfNegative val="0"/>
          <c:cat>
            <c:strRef>
              <c:f>replication!$D$53</c:f>
              <c:strCache>
                <c:ptCount val="1"/>
                <c:pt idx="0">
                  <c:v>Average</c:v>
                </c:pt>
              </c:strCache>
            </c:strRef>
          </c:cat>
          <c:val>
            <c:numRef>
              <c:f>replication!$H$53</c:f>
              <c:numCache>
                <c:formatCode>General</c:formatCode>
                <c:ptCount val="1"/>
                <c:pt idx="0">
                  <c:v>28.902875000000002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471-43D1-8BB0-C932F5F4F7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59337919"/>
        <c:axId val="259339551"/>
      </c:barChart>
      <c:catAx>
        <c:axId val="259337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9339551"/>
        <c:crosses val="autoZero"/>
        <c:auto val="1"/>
        <c:lblAlgn val="ctr"/>
        <c:lblOffset val="100"/>
        <c:noMultiLvlLbl val="0"/>
      </c:catAx>
      <c:valAx>
        <c:axId val="25933955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dirty="0">
                    <a:solidFill>
                      <a:schemeClr val="tx1"/>
                    </a:solidFill>
                    <a:latin typeface="+mn-lt"/>
                  </a:rPr>
                  <a:t>Latency (µs)</a:t>
                </a:r>
              </a:p>
            </c:rich>
          </c:tx>
          <c:layout>
            <c:manualLayout>
              <c:xMode val="edge"/>
              <c:yMode val="edge"/>
              <c:x val="2.9541316007461391E-2"/>
              <c:y val="0.208666847678522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254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9337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41_E70A495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641065-C0C2-413E-AC9E-44EBA71F676D}" authorId="{E10AC9BF-0E72-9E3C-D633-A157EBABE346}" status="resolved" created="2022-05-06T22:48:57.324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76211035" sldId="321"/>
      <ac:picMk id="11" creationId="{F3C1B198-2834-4EF1-BE1A-1611080D5AF3}"/>
    </ac:deMkLst>
    <p188:txBody>
      <a:bodyPr/>
      <a:lstStyle/>
      <a:p>
        <a:r>
          <a:rPr lang="en-US"/>
          <a:t>Font size can be larger</a:t>
        </a:r>
      </a:p>
    </p188:txBody>
  </p188:cm>
  <p188:cm id="{D6EFC103-D9D6-413E-A93C-F3BD3BF16305}" authorId="{E10AC9BF-0E72-9E3C-D633-A157EBABE346}" status="resolved" created="2022-05-06T22:51:10.29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76211035" sldId="321"/>
      <ac:spMk id="2" creationId="{64D0E9CE-E4A5-4D2B-A169-FC3CE852B4B6}"/>
    </ac:deMkLst>
    <p188:txBody>
      <a:bodyPr/>
      <a:lstStyle/>
      <a:p>
        <a:r>
          <a:rPr lang="en-US"/>
          <a:t>In the next slide, you should talk about workloads. I would start with the overall results after introduction the workloads. Then, I will take microbenchmark to demonstrate specific results.</a:t>
        </a:r>
      </a:p>
    </p188:txBody>
  </p188:cm>
  <p188:cm id="{3EE4FB64-5C08-45AD-B2F2-25C2D2058D7E}" authorId="{8A3DF7BE-E9DB-07AD-4F39-186D82290D4B}" status="resolved" created="2022-05-07T16:05:24.144" complete="100000">
    <pc:sldMkLst xmlns:pc="http://schemas.microsoft.com/office/powerpoint/2013/main/command">
      <pc:docMk/>
      <pc:sldMk cId="3876211035" sldId="321"/>
    </pc:sldMkLst>
    <p188:replyLst>
      <p188:reply id="{E3D58563-9A7E-4D4A-A528-F6E043251B37}" authorId="{8A3DF7BE-E9DB-07AD-4F39-186D82290D4B}" created="2022-05-07T16:06:56.918">
        <p188:txBody>
          <a:bodyPr/>
          <a:lstStyle/>
          <a:p>
            <a:r>
              <a:rPr lang="en-US"/>
              <a:t>Remove PM from server</a:t>
            </a:r>
          </a:p>
        </p188:txBody>
      </p188:reply>
    </p188:replyLst>
    <p188:txBody>
      <a:bodyPr/>
      <a:lstStyle/>
      <a:p>
        <a:r>
          <a:rPr lang="en-US"/>
          <a:t>Change font type, style</a:t>
        </a:r>
      </a:p>
    </p188:txBody>
  </p188:cm>
</p188:cmLst>
</file>

<file path=ppt/comments/modernComment_26E_CBC0E43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ABE1173-3114-4A58-A545-CEE9A3F98DCC}" authorId="{8A3DF7BE-E9DB-07AD-4F39-186D82290D4B}" status="resolved" created="2022-05-07T15:56:49.233" complete="100000">
    <pc:sldMkLst xmlns:pc="http://schemas.microsoft.com/office/powerpoint/2013/main/command">
      <pc:docMk/>
      <pc:sldMk cId="3418416177" sldId="622"/>
    </pc:sldMkLst>
    <p188:replyLst>
      <p188:reply id="{59F2C64C-EA5C-4FA1-88B6-9DA45B813D5B}" authorId="{8A3DF7BE-E9DB-07AD-4F39-186D82290D4B}" created="2022-05-07T15:58:43.465">
        <p188:txBody>
          <a:bodyPr/>
          <a:lstStyle/>
          <a:p>
            <a:r>
              <a:rPr lang="en-US"/>
              <a:t>Also for the later slides</a:t>
            </a:r>
          </a:p>
        </p188:txBody>
      </p188:reply>
    </p188:replyLst>
    <p188:txBody>
      <a:bodyPr/>
      <a:lstStyle/>
      <a:p>
        <a:r>
          <a:rPr lang="en-US"/>
          <a:t>Different colors and add label for client and servers.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0A3FBF-0849-42A0-95DE-37D6B8A0DA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0173E8-7C01-4D88-8AD8-BB5360B630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3268E-73FD-45E0-9B39-20DF33F88982}" type="datetimeFigureOut">
              <a:rPr lang="en-US" smtClean="0"/>
              <a:t>09-May-22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949C4-3632-4863-B3D8-76E8048826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656DE-9FE1-4CE8-8568-C1BFD4B257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5ABE7-24DE-422C-A35E-612D34A8F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316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5324C-8EB2-4BF5-929D-F176A816D610}" type="datetimeFigureOut">
              <a:rPr lang="en-US" smtClean="0"/>
              <a:t>09-May-22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CD6AD-87BD-473C-A113-150FB2462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82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Hi, I am Korakit Seemakhupt.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I am going to talk about our work </a:t>
            </a:r>
            <a:r>
              <a:rPr lang="en-US" sz="1600" dirty="0" err="1"/>
              <a:t>PMNet</a:t>
            </a:r>
            <a:r>
              <a:rPr lang="en-US" sz="1600" dirty="0"/>
              <a:t>; A system that accelerates update request by persistently storing data in network.</a:t>
            </a:r>
          </a:p>
          <a:p>
            <a:r>
              <a:rPr lang="en-US" sz="1600" dirty="0"/>
              <a:t>This work has been done in collaboration with </a:t>
            </a:r>
            <a:r>
              <a:rPr lang="en-US" sz="1600" dirty="0" err="1"/>
              <a:t>Sihang</a:t>
            </a:r>
            <a:r>
              <a:rPr lang="en-US" sz="1600" dirty="0"/>
              <a:t> Liu, </a:t>
            </a:r>
            <a:r>
              <a:rPr lang="en-US" sz="1600" dirty="0" err="1"/>
              <a:t>Yasas</a:t>
            </a:r>
            <a:r>
              <a:rPr lang="en-US" sz="1600" dirty="0"/>
              <a:t> </a:t>
            </a:r>
            <a:r>
              <a:rPr lang="en-US" sz="1600" dirty="0" err="1"/>
              <a:t>Senevirathne</a:t>
            </a:r>
            <a:r>
              <a:rPr lang="en-US" sz="1600" dirty="0"/>
              <a:t>, Muhammad Shahbaz and Samira Khan.</a:t>
            </a:r>
          </a:p>
          <a:p>
            <a:r>
              <a:rPr lang="en-US" sz="1600" dirty="0"/>
              <a:t>This work was published at ISCA last year and will be featured in the upcoming Open network foundation P4 workshop.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20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To reduce the blocking time of update requests, </a:t>
            </a:r>
            <a:r>
              <a:rPr lang="en-US" sz="1600" err="1"/>
              <a:t>PMNet</a:t>
            </a:r>
            <a:r>
              <a:rPr lang="en-US" sz="1600"/>
              <a:t> adds persistent memory to network devices.</a:t>
            </a:r>
          </a:p>
          <a:p>
            <a:r>
              <a:rPr lang="en-US" sz="1600"/>
              <a:t>Persistent memory allows network devices to persistently log update requests.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87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Here is how </a:t>
            </a:r>
            <a:r>
              <a:rPr lang="en-US" sz="1600" dirty="0" err="1"/>
              <a:t>PMNet’s</a:t>
            </a:r>
            <a:r>
              <a:rPr lang="en-US" sz="1600" dirty="0"/>
              <a:t> persistent logging works.</a:t>
            </a:r>
          </a:p>
          <a:p>
            <a:r>
              <a:rPr lang="en-US" sz="1600" dirty="0"/>
              <a:t>Upon receiving an update request from the client, </a:t>
            </a:r>
            <a:r>
              <a:rPr lang="en-US" sz="1600" dirty="0" err="1"/>
              <a:t>PMNet</a:t>
            </a:r>
            <a:r>
              <a:rPr lang="en-US" sz="1600" dirty="0"/>
              <a:t> logs the request in the persistent memory.</a:t>
            </a:r>
          </a:p>
          <a:p>
            <a:r>
              <a:rPr lang="en-US" sz="1600" dirty="0"/>
              <a:t>After the request persists , </a:t>
            </a:r>
            <a:r>
              <a:rPr lang="en-US" sz="1600" dirty="0" err="1"/>
              <a:t>PMNet</a:t>
            </a:r>
            <a:r>
              <a:rPr lang="en-US" sz="1600" dirty="0"/>
              <a:t> sends ACK to immediately unblock the client.</a:t>
            </a:r>
          </a:p>
          <a:p>
            <a:r>
              <a:rPr lang="en-US" sz="1600" dirty="0"/>
              <a:t>At the same time, </a:t>
            </a:r>
            <a:r>
              <a:rPr lang="en-US" sz="1600" dirty="0" err="1"/>
              <a:t>PMNet</a:t>
            </a:r>
            <a:r>
              <a:rPr lang="en-US" sz="1600" dirty="0"/>
              <a:t> forwards the update request to the server, the server then process the request off the critical path.</a:t>
            </a:r>
          </a:p>
          <a:p>
            <a:r>
              <a:rPr lang="en-US" sz="1600" dirty="0"/>
              <a:t>Therefore, </a:t>
            </a:r>
            <a:r>
              <a:rPr lang="en-US" sz="1600" dirty="0" err="1"/>
              <a:t>PMNet</a:t>
            </a:r>
            <a:r>
              <a:rPr lang="en-US" sz="1600" dirty="0"/>
              <a:t> unblocks the client before the server respond  and enables sub-RTT data persistence in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57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However, there is a challenge for persistent logging.</a:t>
            </a:r>
          </a:p>
          <a:p>
            <a:r>
              <a:rPr lang="en-US" sz="1600" dirty="0"/>
              <a:t>how to recover lost requests when failure happens before the server processes the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20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For example, after the client sends the update request, </a:t>
            </a:r>
            <a:r>
              <a:rPr lang="en-US" sz="1600" err="1"/>
              <a:t>PMNet</a:t>
            </a:r>
            <a:r>
              <a:rPr lang="en-US" sz="1600"/>
              <a:t> device logs the update request and sends the ACK to the client.</a:t>
            </a:r>
          </a:p>
          <a:p>
            <a:r>
              <a:rPr lang="en-US" sz="1600"/>
              <a:t>Then a failure happens before the request arrives at the server.</a:t>
            </a:r>
          </a:p>
          <a:p>
            <a:r>
              <a:rPr lang="en-US" sz="1600"/>
              <a:t>Since, the client is unblocked and has proceeded to the next operation, it cannot resend the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96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In order to recover a missing request,</a:t>
            </a:r>
          </a:p>
          <a:p>
            <a:r>
              <a:rPr lang="en-US" sz="1600"/>
              <a:t>First, the server detects a failure using a timeout or a heartbeat signal.</a:t>
            </a:r>
          </a:p>
          <a:p>
            <a:r>
              <a:rPr lang="en-US" sz="1600"/>
              <a:t>Then, the server sends Retransmit request to </a:t>
            </a:r>
            <a:r>
              <a:rPr lang="en-US" sz="1600" err="1"/>
              <a:t>PMNet</a:t>
            </a:r>
            <a:r>
              <a:rPr lang="en-US" sz="1600"/>
              <a:t> device.</a:t>
            </a:r>
          </a:p>
          <a:p>
            <a:r>
              <a:rPr lang="en-US" sz="1600"/>
              <a:t>The </a:t>
            </a:r>
            <a:r>
              <a:rPr lang="en-US" sz="1600" err="1"/>
              <a:t>PMNet</a:t>
            </a:r>
            <a:r>
              <a:rPr lang="en-US" sz="1600"/>
              <a:t> device reads logged update request in PM and resends it to the server.</a:t>
            </a:r>
          </a:p>
          <a:p>
            <a:r>
              <a:rPr lang="en-US" sz="1600"/>
              <a:t>The server then processes the request normally.</a:t>
            </a:r>
          </a:p>
          <a:p>
            <a:r>
              <a:rPr lang="en-US" sz="1600"/>
              <a:t>Therefore, </a:t>
            </a:r>
            <a:r>
              <a:rPr lang="en-US" sz="1600" err="1"/>
              <a:t>PMNet</a:t>
            </a:r>
            <a:r>
              <a:rPr lang="en-US" sz="1600"/>
              <a:t> recovers lost requests from persistent logs in </a:t>
            </a:r>
            <a:r>
              <a:rPr lang="en-US" sz="1600" err="1"/>
              <a:t>PMNet</a:t>
            </a:r>
            <a:r>
              <a:rPr lang="en-US" sz="1600"/>
              <a:t> network device.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34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Next, </a:t>
            </a:r>
            <a:r>
              <a:rPr lang="en-US" sz="1600" dirty="0"/>
              <a:t>I will talk about </a:t>
            </a:r>
            <a:r>
              <a:rPr lang="en-US" sz="1600" dirty="0" err="1"/>
              <a:t>PMNet</a:t>
            </a:r>
            <a:r>
              <a:rPr lang="en-US" sz="1600" dirty="0"/>
              <a:t> design. How </a:t>
            </a:r>
            <a:r>
              <a:rPr lang="en-US" sz="1600" dirty="0" err="1"/>
              <a:t>PMNet</a:t>
            </a:r>
            <a:r>
              <a:rPr lang="en-US" sz="1600" dirty="0"/>
              <a:t> enables in-network persistent logging.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65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For the design, I will talk about two parts:</a:t>
            </a:r>
          </a:p>
          <a:p>
            <a:r>
              <a:rPr lang="en-US" sz="1600" dirty="0"/>
              <a:t>First, the </a:t>
            </a:r>
            <a:r>
              <a:rPr lang="en-US" sz="1600" dirty="0" err="1"/>
              <a:t>PMNet</a:t>
            </a:r>
            <a:r>
              <a:rPr lang="en-US" sz="1600" dirty="0"/>
              <a:t> hardware pipeline</a:t>
            </a:r>
          </a:p>
          <a:p>
            <a:r>
              <a:rPr lang="en-US" sz="1600" dirty="0"/>
              <a:t>AND Second, </a:t>
            </a:r>
            <a:r>
              <a:rPr lang="en-US" sz="1600" dirty="0" err="1"/>
              <a:t>PMNet</a:t>
            </a:r>
            <a:r>
              <a:rPr lang="en-US" sz="1600" dirty="0"/>
              <a:t> 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52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I will talk about the hardware first.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8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For the hardware, in traditional programmable switch or NIC,  the packets are forwarded to the destination according to rules programmed in the Match-action table or 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11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On the other hands, </a:t>
            </a:r>
            <a:r>
              <a:rPr lang="en-US" sz="1600" err="1"/>
              <a:t>PMNet</a:t>
            </a:r>
            <a:r>
              <a:rPr lang="en-US" sz="1600"/>
              <a:t> NIC or  switch add </a:t>
            </a:r>
          </a:p>
          <a:p>
            <a:r>
              <a:rPr lang="en-US" sz="1600"/>
              <a:t>Log queue that buffers requests from the MAT pipeline to the persistent memory and the persistent memory stores the logged request.</a:t>
            </a:r>
          </a:p>
          <a:p>
            <a:r>
              <a:rPr lang="en-US" sz="1600"/>
              <a:t>Thus, in addition to forwarding incoming packets, </a:t>
            </a:r>
            <a:r>
              <a:rPr lang="en-US" sz="1600" err="1"/>
              <a:t>PMNet’s</a:t>
            </a:r>
            <a:r>
              <a:rPr lang="en-US" sz="1600"/>
              <a:t> MAT pipeline controls access to the persistent memory.</a:t>
            </a:r>
          </a:p>
          <a:p>
            <a:endParaRPr lang="en-US" sz="1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74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For the summary of this talk, I start with observations that</a:t>
            </a:r>
          </a:p>
          <a:p>
            <a:r>
              <a:rPr lang="en-US" sz="1600" dirty="0"/>
              <a:t>Data center application usually store data in separate storage servers and manage the data through network</a:t>
            </a:r>
          </a:p>
          <a:p>
            <a:r>
              <a:rPr lang="en-US" sz="1600" dirty="0"/>
              <a:t>The latency of accessing remote data slows down the client and</a:t>
            </a:r>
          </a:p>
          <a:p>
            <a:r>
              <a:rPr lang="en-US" sz="1600" dirty="0"/>
              <a:t>In-network compute reduces the latency of stateless read requests but not update requests</a:t>
            </a:r>
          </a:p>
          <a:p>
            <a:endParaRPr lang="en-US" sz="1600" dirty="0"/>
          </a:p>
          <a:p>
            <a:r>
              <a:rPr lang="en-US" sz="1600" dirty="0"/>
              <a:t>Our insight is network devices lack persistent storage and cannot maintain data upon failure</a:t>
            </a:r>
          </a:p>
          <a:p>
            <a:endParaRPr lang="en-US" sz="1600" dirty="0"/>
          </a:p>
          <a:p>
            <a:r>
              <a:rPr lang="en-US" sz="1600" dirty="0"/>
              <a:t>Therefore, we propose </a:t>
            </a:r>
            <a:r>
              <a:rPr lang="en-US" sz="1600" dirty="0" err="1"/>
              <a:t>PMNet</a:t>
            </a:r>
            <a:r>
              <a:rPr lang="en-US" sz="1600" dirty="0"/>
              <a:t> that logs request in PM in the network to move server’s latency off the critical path</a:t>
            </a:r>
          </a:p>
          <a:p>
            <a:r>
              <a:rPr lang="en-US" sz="1600" dirty="0"/>
              <a:t>and use logged requests in order to recover from failure</a:t>
            </a:r>
          </a:p>
          <a:p>
            <a:r>
              <a:rPr lang="en-US" sz="1600" dirty="0"/>
              <a:t>We also integrate </a:t>
            </a:r>
            <a:r>
              <a:rPr lang="en-US" sz="1600" dirty="0" err="1"/>
              <a:t>PMNet</a:t>
            </a:r>
            <a:r>
              <a:rPr lang="en-US" sz="1600" dirty="0"/>
              <a:t> with replication and read caching.</a:t>
            </a:r>
          </a:p>
          <a:p>
            <a:endParaRPr lang="en-US" sz="1600" dirty="0"/>
          </a:p>
          <a:p>
            <a:r>
              <a:rPr lang="en-US" sz="1600" dirty="0"/>
              <a:t>For the evaluation,</a:t>
            </a:r>
            <a:br>
              <a:rPr lang="en-US" sz="1600" dirty="0"/>
            </a:br>
            <a:r>
              <a:rPr lang="en-US" sz="1600" dirty="0"/>
              <a:t>We implement </a:t>
            </a:r>
            <a:r>
              <a:rPr lang="en-US" sz="1600" dirty="0" err="1"/>
              <a:t>PMNet</a:t>
            </a:r>
            <a:r>
              <a:rPr lang="en-US" sz="1600" dirty="0"/>
              <a:t> as a bump in the wire in the switch and NIC and evaluate whole system.</a:t>
            </a:r>
          </a:p>
          <a:p>
            <a:r>
              <a:rPr lang="en-US" sz="1600" dirty="0"/>
              <a:t>The result shows that </a:t>
            </a:r>
            <a:r>
              <a:rPr lang="en-US" sz="1600" dirty="0" err="1"/>
              <a:t>PMNet</a:t>
            </a:r>
            <a:r>
              <a:rPr lang="en-US" sz="1600" dirty="0"/>
              <a:t> significantly improves update request throughput and tail latency over client-server baseline.</a:t>
            </a:r>
          </a:p>
          <a:p>
            <a:endParaRPr lang="en-US" sz="1600" dirty="0"/>
          </a:p>
          <a:p>
            <a:r>
              <a:rPr lang="en-US" sz="1600" dirty="0"/>
              <a:t>Let get started.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341E3-226D-4527-911F-90CA12CFB4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04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Next I will talk about the 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62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For </a:t>
            </a:r>
            <a:r>
              <a:rPr lang="en-US" sz="1600" dirty="0" err="1"/>
              <a:t>PMNet</a:t>
            </a:r>
            <a:r>
              <a:rPr lang="en-US" sz="1600" dirty="0"/>
              <a:t> protocol, </a:t>
            </a:r>
            <a:r>
              <a:rPr lang="en-US" sz="1600" dirty="0" err="1"/>
              <a:t>PMNet</a:t>
            </a:r>
            <a:r>
              <a:rPr lang="en-US" sz="1600" dirty="0"/>
              <a:t> is built on top of UDP protocol by reserving specific UDP ports.</a:t>
            </a:r>
          </a:p>
          <a:p>
            <a:r>
              <a:rPr lang="en-US" sz="1600" dirty="0" err="1"/>
              <a:t>PMNet</a:t>
            </a:r>
            <a:r>
              <a:rPr lang="en-US" sz="1600" dirty="0"/>
              <a:t> header consists of 4 fields, Type that determines different </a:t>
            </a:r>
            <a:r>
              <a:rPr lang="en-US" sz="1600" dirty="0" err="1"/>
              <a:t>PMNet</a:t>
            </a:r>
            <a:r>
              <a:rPr lang="en-US" sz="1600" dirty="0"/>
              <a:t> packet types , Session ID that is used to separate different </a:t>
            </a:r>
            <a:r>
              <a:rPr lang="en-US" sz="1600" dirty="0" err="1"/>
              <a:t>PMNet</a:t>
            </a:r>
            <a:r>
              <a:rPr lang="en-US" sz="1600" dirty="0"/>
              <a:t> session, Sequence number that is used for request ordering and </a:t>
            </a:r>
            <a:r>
              <a:rPr lang="en-US" sz="1600" dirty="0" err="1"/>
              <a:t>Hashvalue</a:t>
            </a:r>
            <a:r>
              <a:rPr lang="en-US" sz="1600" dirty="0"/>
              <a:t> that is used to index the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21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/>
              <a:t>PMNet</a:t>
            </a:r>
            <a:r>
              <a:rPr lang="en-US" sz="1600" dirty="0"/>
              <a:t> device performs different operation based on type field the defines the packet type.</a:t>
            </a:r>
          </a:p>
          <a:p>
            <a:r>
              <a:rPr lang="en-US" sz="1600" dirty="0"/>
              <a:t>We will see how </a:t>
            </a:r>
            <a:r>
              <a:rPr lang="en-US" sz="1600" dirty="0" err="1"/>
              <a:t>PMNet</a:t>
            </a:r>
            <a:r>
              <a:rPr lang="en-US" sz="1600" dirty="0"/>
              <a:t> handles each type of packet.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99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For the update request, </a:t>
            </a:r>
            <a:r>
              <a:rPr lang="en-US" sz="1600" err="1"/>
              <a:t>PMNet</a:t>
            </a:r>
            <a:r>
              <a:rPr lang="en-US" sz="1600"/>
              <a:t> first logs the update request in the persistent memory.</a:t>
            </a:r>
          </a:p>
          <a:p>
            <a:r>
              <a:rPr lang="en-US" sz="1600"/>
              <a:t>After the request persists, </a:t>
            </a:r>
            <a:r>
              <a:rPr lang="en-US" sz="1600" err="1"/>
              <a:t>PMNet</a:t>
            </a:r>
            <a:r>
              <a:rPr lang="en-US" sz="1600"/>
              <a:t> sends ACK to unblock the client.</a:t>
            </a:r>
          </a:p>
          <a:p>
            <a:r>
              <a:rPr lang="en-US" sz="1600"/>
              <a:t>And at the same time, </a:t>
            </a:r>
            <a:r>
              <a:rPr lang="en-US" sz="1600" err="1"/>
              <a:t>PMNet</a:t>
            </a:r>
            <a:r>
              <a:rPr lang="en-US" sz="1600"/>
              <a:t> forwards the request to the server.</a:t>
            </a:r>
          </a:p>
          <a:p>
            <a:r>
              <a:rPr lang="en-US" sz="1600"/>
              <a:t>Therefore, </a:t>
            </a:r>
            <a:r>
              <a:rPr lang="en-US" sz="1600" err="1"/>
              <a:t>PMNet</a:t>
            </a:r>
            <a:r>
              <a:rPr lang="en-US" sz="1600"/>
              <a:t> logs and forwards update requests, and </a:t>
            </a:r>
            <a:r>
              <a:rPr lang="en-US" sz="1600" err="1"/>
              <a:t>PMNet</a:t>
            </a:r>
            <a:r>
              <a:rPr lang="en-US" sz="1600"/>
              <a:t> sends ACK to unblock the client once the request persists.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97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For the ACK packet which indicates that the server has processed the request, </a:t>
            </a:r>
            <a:r>
              <a:rPr lang="en-US" sz="1600" dirty="0" err="1"/>
              <a:t>PMNet</a:t>
            </a:r>
            <a:r>
              <a:rPr lang="en-US" sz="1600" dirty="0"/>
              <a:t> removes an associated log entry in PM.</a:t>
            </a:r>
          </a:p>
          <a:p>
            <a:r>
              <a:rPr lang="en-US" sz="1600" dirty="0"/>
              <a:t>AND </a:t>
            </a:r>
            <a:r>
              <a:rPr lang="en-US" sz="1600" dirty="0" err="1"/>
              <a:t>PMNet</a:t>
            </a:r>
            <a:r>
              <a:rPr lang="en-US" sz="1600" dirty="0"/>
              <a:t> forwards ACK to the client.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4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For a </a:t>
            </a:r>
            <a:r>
              <a:rPr lang="en-US" sz="1600" dirty="0" err="1"/>
              <a:t>retrans</a:t>
            </a:r>
            <a:r>
              <a:rPr lang="en-US" sz="1600" dirty="0"/>
              <a:t> request that the server sends when the server is recovering a missing packet, </a:t>
            </a:r>
            <a:r>
              <a:rPr lang="en-US" sz="1600" dirty="0" err="1"/>
              <a:t>PMNet</a:t>
            </a:r>
            <a:r>
              <a:rPr lang="en-US" sz="1600" dirty="0"/>
              <a:t> looks up logged request, read logged request and resend the request to the server.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704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bypass request which the application sends when it wants apply update directly to the server such as synchronization primitives, </a:t>
            </a:r>
            <a:r>
              <a:rPr lang="en-US" dirty="0" err="1"/>
              <a:t>PMNet</a:t>
            </a:r>
            <a:r>
              <a:rPr lang="en-US" dirty="0"/>
              <a:t> forwards the request directly to the server.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74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Next, I will talk about </a:t>
            </a:r>
            <a:r>
              <a:rPr lang="en-US" err="1"/>
              <a:t>PMNet’s</a:t>
            </a:r>
            <a:r>
              <a:rPr lang="en-US"/>
              <a:t> integration of read caching and replication.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00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Apart form logging update requests to move the server off the critical path,</a:t>
            </a:r>
          </a:p>
          <a:p>
            <a:r>
              <a:rPr lang="en-US" sz="1600" dirty="0"/>
              <a:t>There are additional applications of </a:t>
            </a:r>
            <a:r>
              <a:rPr lang="en-US" sz="1600" dirty="0" err="1"/>
              <a:t>PMNet</a:t>
            </a:r>
            <a:r>
              <a:rPr lang="en-US" sz="1600" dirty="0"/>
              <a:t>. Those are</a:t>
            </a:r>
          </a:p>
          <a:p>
            <a:r>
              <a:rPr lang="en-US" sz="1600" dirty="0"/>
              <a:t>Accelerating Replication and serving Read requests with caching.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780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First I will talk about replication.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99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I will start the talk with the Motivation of </a:t>
            </a:r>
            <a:r>
              <a:rPr lang="en-US" sz="1600" dirty="0" err="1"/>
              <a:t>PMNet</a:t>
            </a:r>
            <a:r>
              <a:rPr lang="en-US" sz="1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28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For replicated server without </a:t>
            </a:r>
            <a:r>
              <a:rPr lang="en-US" sz="1600" err="1"/>
              <a:t>PMNet</a:t>
            </a:r>
            <a:r>
              <a:rPr lang="en-US" sz="1600"/>
              <a:t>, when the primary receives an update request, </a:t>
            </a:r>
          </a:p>
          <a:p>
            <a:r>
              <a:rPr lang="en-US" sz="1600"/>
              <a:t>it replicates the requests across all replicas.</a:t>
            </a:r>
          </a:p>
          <a:p>
            <a:r>
              <a:rPr lang="en-US" sz="1600"/>
              <a:t>Only after all replicas finished processing the request, the primary sends a response to the client.</a:t>
            </a:r>
          </a:p>
          <a:p>
            <a:r>
              <a:rPr lang="en-US" sz="1600"/>
              <a:t>&gt;&gt;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707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We can see that; replication increases the latency of an update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085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In order to accelerate replication, </a:t>
            </a:r>
            <a:r>
              <a:rPr lang="en-US" sz="1600" err="1"/>
              <a:t>PMNet</a:t>
            </a:r>
            <a:r>
              <a:rPr lang="en-US" sz="1600"/>
              <a:t> logs update requests in multiple devices to protect against hardware failure.</a:t>
            </a:r>
          </a:p>
          <a:p>
            <a:r>
              <a:rPr lang="en-US" sz="1600"/>
              <a:t>In this example with two-way replication on the server, the update requests are also logged in two </a:t>
            </a:r>
            <a:r>
              <a:rPr lang="en-US" sz="1600" err="1"/>
              <a:t>PMNet</a:t>
            </a:r>
            <a:r>
              <a:rPr lang="en-US" sz="1600"/>
              <a:t> devices </a:t>
            </a:r>
          </a:p>
          <a:p>
            <a:r>
              <a:rPr lang="en-US" sz="1600"/>
              <a:t>&gt;&gt;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84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when the client sends an update request, the request is logged in </a:t>
            </a:r>
            <a:r>
              <a:rPr lang="en-US" sz="1600" dirty="0" err="1"/>
              <a:t>PMNet</a:t>
            </a:r>
            <a:r>
              <a:rPr lang="en-US" sz="1600" dirty="0"/>
              <a:t> devices. </a:t>
            </a:r>
          </a:p>
          <a:p>
            <a:r>
              <a:rPr lang="en-US" sz="1600" dirty="0"/>
              <a:t>The client waits for two ACKs each sent by different </a:t>
            </a:r>
            <a:r>
              <a:rPr lang="en-US" sz="1600" dirty="0" err="1"/>
              <a:t>PMNet</a:t>
            </a:r>
            <a:r>
              <a:rPr lang="en-US" sz="1600" dirty="0"/>
              <a:t> devices. This ensures that the request persists in both </a:t>
            </a:r>
            <a:r>
              <a:rPr lang="en-US" sz="1600" dirty="0" err="1"/>
              <a:t>PMNet</a:t>
            </a:r>
            <a:r>
              <a:rPr lang="en-US" sz="1600" dirty="0"/>
              <a:t> devices.</a:t>
            </a:r>
          </a:p>
          <a:p>
            <a:r>
              <a:rPr lang="en-US" sz="1600" dirty="0"/>
              <a:t>Then the request is forwarded to the replicated server, off the critical path.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476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dirty="0"/>
              <a:t>We can see that, </a:t>
            </a:r>
            <a:r>
              <a:rPr lang="en-US" sz="1600" b="0" dirty="0" err="1"/>
              <a:t>PMNet</a:t>
            </a:r>
            <a:r>
              <a:rPr lang="en-US" sz="1600" b="0" dirty="0"/>
              <a:t> exploits persistent logging to provide data redundancy and move replication latency on the server off the critical path with small overhead.</a:t>
            </a:r>
          </a:p>
          <a:p>
            <a:r>
              <a:rPr lang="en-US" sz="1600" b="0" dirty="0"/>
              <a:t>Therefore, </a:t>
            </a:r>
            <a:r>
              <a:rPr lang="en-US" sz="1600" b="0" dirty="0" err="1"/>
              <a:t>PMNet</a:t>
            </a:r>
            <a:r>
              <a:rPr lang="en-US" sz="1600" b="0" dirty="0"/>
              <a:t> exploits persistent logging to persistently replicate data in-network.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217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Next, I will talk about caching.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54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dirty="0"/>
              <a:t>For the integration of read cache,</a:t>
            </a:r>
          </a:p>
          <a:p>
            <a:r>
              <a:rPr lang="en-US" sz="1600" b="0" dirty="0"/>
              <a:t>first, </a:t>
            </a:r>
            <a:r>
              <a:rPr lang="en-US" sz="1600" b="0" dirty="0" err="1"/>
              <a:t>PMNet</a:t>
            </a:r>
            <a:r>
              <a:rPr lang="en-US" sz="1600" b="0" dirty="0"/>
              <a:t> logs incoming update request and forwards it to the server.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128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dirty="0"/>
              <a:t>Upon receiving the read request, </a:t>
            </a:r>
            <a:r>
              <a:rPr lang="en-US" sz="1600" b="0" dirty="0" err="1"/>
              <a:t>PMNet</a:t>
            </a:r>
            <a:r>
              <a:rPr lang="en-US" sz="1600" b="0" dirty="0"/>
              <a:t> exploits recovery mechanism to lookup requests in the persistent memory.</a:t>
            </a:r>
          </a:p>
          <a:p>
            <a:r>
              <a:rPr lang="en-US" sz="1600" b="0" dirty="0"/>
              <a:t>If the look up is a hit, </a:t>
            </a:r>
            <a:r>
              <a:rPr lang="en-US" sz="1600" b="0" dirty="0" err="1"/>
              <a:t>PMNet</a:t>
            </a:r>
            <a:r>
              <a:rPr lang="en-US" sz="1600" b="0" dirty="0"/>
              <a:t> uses logged update request to respond the read request.</a:t>
            </a:r>
          </a:p>
          <a:p>
            <a:r>
              <a:rPr lang="en-US" sz="1600" b="0" dirty="0"/>
              <a:t>Otherwise, </a:t>
            </a:r>
            <a:r>
              <a:rPr lang="en-US" sz="1600" b="0" dirty="0" err="1"/>
              <a:t>PMNet</a:t>
            </a:r>
            <a:r>
              <a:rPr lang="en-US" sz="1600" b="0" dirty="0"/>
              <a:t> forwards read request to the server.</a:t>
            </a:r>
          </a:p>
          <a:p>
            <a:r>
              <a:rPr lang="en-US" sz="1600" b="0" dirty="0"/>
              <a:t>Thus, </a:t>
            </a:r>
            <a:r>
              <a:rPr lang="en-US" sz="1600" b="0" dirty="0" err="1"/>
              <a:t>PMNet</a:t>
            </a:r>
            <a:r>
              <a:rPr lang="en-US" sz="1600" b="0" dirty="0"/>
              <a:t> exploits logged update requests and recovery mechanism to accelerate read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950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will talk about the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843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For the evaluation,</a:t>
            </a:r>
          </a:p>
          <a:p>
            <a:r>
              <a:rPr lang="en-US" sz="1600" dirty="0"/>
              <a:t>we implement </a:t>
            </a:r>
            <a:r>
              <a:rPr lang="en-US" sz="1600" dirty="0" err="1"/>
              <a:t>PMNet</a:t>
            </a:r>
            <a:r>
              <a:rPr lang="en-US" sz="1600" dirty="0"/>
              <a:t> on Xilinx’s </a:t>
            </a:r>
            <a:r>
              <a:rPr lang="en-US" sz="1600" dirty="0" err="1"/>
              <a:t>Virtex</a:t>
            </a:r>
            <a:r>
              <a:rPr lang="en-US" sz="1600" dirty="0"/>
              <a:t> </a:t>
            </a:r>
            <a:r>
              <a:rPr lang="en-US" sz="1600" dirty="0" err="1"/>
              <a:t>Ultrascale</a:t>
            </a:r>
            <a:r>
              <a:rPr lang="en-US" sz="1600" dirty="0"/>
              <a:t> + evaluation platform.</a:t>
            </a:r>
          </a:p>
          <a:p>
            <a:r>
              <a:rPr lang="en-US" sz="1600" dirty="0"/>
              <a:t>We program MAT pipeline in P4 and implement the pipeline on the FPGA.</a:t>
            </a:r>
          </a:p>
          <a:p>
            <a:r>
              <a:rPr lang="en-US" sz="1600" dirty="0"/>
              <a:t>We use DRAM to emulate the persistent memory and we use QSFP ports as network interfaces.</a:t>
            </a:r>
          </a:p>
          <a:p>
            <a:r>
              <a:rPr lang="en-US" sz="1600" dirty="0"/>
              <a:t>Note that, our server is equipped with persistent memory to optimize storage performance.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8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For the motivation of this work,</a:t>
            </a:r>
          </a:p>
          <a:p>
            <a:r>
              <a:rPr lang="en-US" sz="1600" dirty="0"/>
              <a:t>Common applications in datacenter store data in separate servers.</a:t>
            </a:r>
          </a:p>
          <a:p>
            <a:r>
              <a:rPr lang="en-US" sz="1600" dirty="0"/>
              <a:t>For example, the front end of the social networking and Online transaction processing such as banking application access storage backend such as Memcached and Redis.</a:t>
            </a:r>
          </a:p>
          <a:p>
            <a:r>
              <a:rPr lang="en-US" sz="1600" dirty="0"/>
              <a:t>The latency of accessing data in the storage server is critical to the performance these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242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design point, we implement </a:t>
            </a:r>
            <a:r>
              <a:rPr lang="en-US" dirty="0" err="1"/>
              <a:t>PMNet</a:t>
            </a:r>
            <a:r>
              <a:rPr lang="en-US" dirty="0"/>
              <a:t> both as a bump-in-the-wire in Server’s NIC and as a bump-in-the-wire in Server rack’s </a:t>
            </a:r>
            <a:r>
              <a:rPr lang="en-US" dirty="0" err="1"/>
              <a:t>ToR</a:t>
            </a:r>
            <a:r>
              <a:rPr lang="en-US" dirty="0"/>
              <a:t> switch and compare them against client-server baseline which only stores data in the server.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742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For the workloads, we use microbenchmark to test raw performance of our evaluation hardware</a:t>
            </a:r>
          </a:p>
          <a:p>
            <a:r>
              <a:rPr lang="en-US" sz="1600" dirty="0"/>
              <a:t>And we use persistent memory optimized database workload to evaluate application performance.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444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first experiment, we want to see the performance of </a:t>
            </a:r>
            <a:r>
              <a:rPr lang="en-US" dirty="0" err="1"/>
              <a:t>PMNet</a:t>
            </a:r>
            <a:r>
              <a:rPr lang="en-US" dirty="0"/>
              <a:t> device, we use an ideal handler on the server that immediately responds the request.</a:t>
            </a:r>
          </a:p>
          <a:p>
            <a:r>
              <a:rPr lang="en-US" dirty="0"/>
              <a:t>The figure here shows the Latency-bandwidth of different setups.</a:t>
            </a:r>
          </a:p>
          <a:p>
            <a:r>
              <a:rPr lang="en-US" dirty="0"/>
              <a:t>The Y axis shows latency and X axis shows the bandwidth.</a:t>
            </a:r>
            <a:endParaRPr lang="th-TH" dirty="0"/>
          </a:p>
          <a:p>
            <a:r>
              <a:rPr lang="en-US" dirty="0"/>
              <a:t>The red line shows the latency and bandwidth of baseline Client-server setup.</a:t>
            </a:r>
          </a:p>
          <a:p>
            <a:r>
              <a:rPr lang="en-US" dirty="0"/>
              <a:t>We can see that the client-server baseline achieve maximum bandwidth of around 10 Gbit/s line rate.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380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Blue line shows latency-bandwidth of </a:t>
            </a:r>
            <a:r>
              <a:rPr lang="en-US" dirty="0" err="1"/>
              <a:t>PMNet</a:t>
            </a:r>
            <a:r>
              <a:rPr lang="en-US" dirty="0"/>
              <a:t> in switch setup.</a:t>
            </a:r>
          </a:p>
          <a:p>
            <a:r>
              <a:rPr lang="en-US" dirty="0"/>
              <a:t>We can see that, the maximum bandwidth is the similar but with considerably lower latency because the server’s network stack processing is now out of the critical path.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287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dashed line shows </a:t>
            </a:r>
            <a:r>
              <a:rPr lang="en-US" dirty="0" err="1"/>
              <a:t>PMNet</a:t>
            </a:r>
            <a:r>
              <a:rPr lang="en-US" dirty="0"/>
              <a:t> in NIC which has similar performance to </a:t>
            </a:r>
            <a:r>
              <a:rPr lang="en-US" dirty="0" err="1"/>
              <a:t>PMNet</a:t>
            </a:r>
            <a:r>
              <a:rPr lang="en-US" dirty="0"/>
              <a:t> in Switch.</a:t>
            </a:r>
          </a:p>
          <a:p>
            <a:r>
              <a:rPr lang="en-US" dirty="0"/>
              <a:t>Therefore, by removing the server out of the critical path,</a:t>
            </a:r>
          </a:p>
          <a:p>
            <a:r>
              <a:rPr lang="en-US" dirty="0"/>
              <a:t>both </a:t>
            </a:r>
            <a:r>
              <a:rPr lang="en-US" dirty="0" err="1"/>
              <a:t>PMNet</a:t>
            </a:r>
            <a:r>
              <a:rPr lang="en-US" dirty="0"/>
              <a:t> in Switch and </a:t>
            </a:r>
            <a:r>
              <a:rPr lang="en-US" dirty="0" err="1"/>
              <a:t>PMNet</a:t>
            </a:r>
            <a:r>
              <a:rPr lang="en-US" dirty="0"/>
              <a:t> in NIC offer the same benefit of lower latency and same bandwidth as the client-server baseline.</a:t>
            </a:r>
          </a:p>
          <a:p>
            <a:r>
              <a:rPr lang="en-US" dirty="0"/>
              <a:t>We refer to </a:t>
            </a:r>
            <a:r>
              <a:rPr lang="en-US" dirty="0" err="1"/>
              <a:t>PMNet</a:t>
            </a:r>
            <a:r>
              <a:rPr lang="en-US" dirty="0"/>
              <a:t> in switch only as </a:t>
            </a:r>
            <a:r>
              <a:rPr lang="en-US" dirty="0" err="1"/>
              <a:t>PMNet</a:t>
            </a:r>
            <a:r>
              <a:rPr lang="en-US" dirty="0"/>
              <a:t> for later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042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evaluate the application performance, this figure shows average update latency of the database workloads.</a:t>
            </a:r>
            <a:br>
              <a:rPr lang="en-US" dirty="0"/>
            </a:br>
            <a:r>
              <a:rPr lang="en-US" dirty="0"/>
              <a:t>The X axis indicates the workload and Y axis shows the average latency of update requests.</a:t>
            </a:r>
            <a:br>
              <a:rPr lang="en-US" dirty="0"/>
            </a:br>
            <a:r>
              <a:rPr lang="en-US" dirty="0"/>
              <a:t>We can see that </a:t>
            </a:r>
            <a:r>
              <a:rPr lang="en-US" dirty="0" err="1"/>
              <a:t>PMNet</a:t>
            </a:r>
            <a:r>
              <a:rPr lang="en-US" dirty="0"/>
              <a:t> effectively reduces the update requests latency by moving both server’s network stack and processing out of the update request critical path</a:t>
            </a:r>
          </a:p>
          <a:p>
            <a:r>
              <a:rPr lang="en-US" dirty="0"/>
              <a:t>especially on the read optimized workload such as </a:t>
            </a:r>
            <a:r>
              <a:rPr lang="en-US" dirty="0" err="1"/>
              <a:t>Skiplist</a:t>
            </a:r>
            <a:r>
              <a:rPr lang="en-US" dirty="0"/>
              <a:t> which has long latency for update operation.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69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evaluate the update request’s tail latency of the database application.</a:t>
            </a:r>
          </a:p>
          <a:p>
            <a:r>
              <a:rPr lang="en-US" dirty="0"/>
              <a:t>This figure shows the latency distribution of the update request in Redis.</a:t>
            </a:r>
          </a:p>
          <a:p>
            <a:r>
              <a:rPr lang="en-US" dirty="0"/>
              <a:t>X-axis shows the latency of the request. and</a:t>
            </a:r>
          </a:p>
          <a:p>
            <a:r>
              <a:rPr lang="en-US" dirty="0"/>
              <a:t>Y-axis shows the CDF of the request.</a:t>
            </a:r>
          </a:p>
          <a:p>
            <a:r>
              <a:rPr lang="en-US" dirty="0"/>
              <a:t>Red line shows the latency of baseline client-server setup and blue line shows the </a:t>
            </a:r>
            <a:r>
              <a:rPr lang="en-US" dirty="0" err="1"/>
              <a:t>latenct</a:t>
            </a:r>
            <a:r>
              <a:rPr lang="en-US" dirty="0"/>
              <a:t> of </a:t>
            </a:r>
            <a:r>
              <a:rPr lang="en-US" dirty="0" err="1"/>
              <a:t>PMNet</a:t>
            </a:r>
            <a:r>
              <a:rPr lang="en-US" dirty="0"/>
              <a:t> setup.</a:t>
            </a:r>
          </a:p>
          <a:p>
            <a:r>
              <a:rPr lang="en-US" dirty="0"/>
              <a:t>We show Redis workload as an example due to space limitation. Other workloads follow a similar trend.</a:t>
            </a:r>
          </a:p>
          <a:p>
            <a:r>
              <a:rPr lang="en-US" dirty="0"/>
              <a:t>We can see that for Redis workload, </a:t>
            </a:r>
            <a:r>
              <a:rPr lang="en-US" dirty="0" err="1"/>
              <a:t>PMNet</a:t>
            </a:r>
            <a:r>
              <a:rPr lang="en-US" dirty="0"/>
              <a:t> decreases tail latency of update request by 4.5X.</a:t>
            </a:r>
          </a:p>
          <a:p>
            <a:r>
              <a:rPr lang="en-US" dirty="0"/>
              <a:t>Therefore, because </a:t>
            </a:r>
            <a:r>
              <a:rPr lang="en-US" dirty="0" err="1"/>
              <a:t>PMNet</a:t>
            </a:r>
            <a:r>
              <a:rPr lang="en-US" dirty="0"/>
              <a:t> persists update requests in hardware with predictable latency, </a:t>
            </a:r>
            <a:r>
              <a:rPr lang="en-US" dirty="0" err="1"/>
              <a:t>PMNet</a:t>
            </a:r>
            <a:r>
              <a:rPr lang="en-US" dirty="0"/>
              <a:t> significantly improves tail </a:t>
            </a:r>
            <a:r>
              <a:rPr lang="en-US" dirty="0" err="1"/>
              <a:t>lantency</a:t>
            </a:r>
            <a:r>
              <a:rPr lang="en-US" dirty="0"/>
              <a:t> of the update requests.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726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Similarly, we evaluate the performance of mixed read and update requests in 50-50 percent ratio.</a:t>
            </a:r>
          </a:p>
          <a:p>
            <a:r>
              <a:rPr lang="en-US" dirty="0"/>
              <a:t>We can see that while half of the requests which are update requests are accelerated by </a:t>
            </a:r>
            <a:r>
              <a:rPr lang="en-US" dirty="0" err="1"/>
              <a:t>PMNet</a:t>
            </a:r>
            <a:r>
              <a:rPr lang="en-US" dirty="0"/>
              <a:t>.</a:t>
            </a:r>
          </a:p>
          <a:p>
            <a:r>
              <a:rPr lang="en-US" dirty="0"/>
              <a:t>Read request performance remain the same.</a:t>
            </a:r>
          </a:p>
          <a:p>
            <a:r>
              <a:rPr lang="en-US" dirty="0"/>
              <a:t>Thus, </a:t>
            </a:r>
            <a:r>
              <a:rPr lang="en-US" dirty="0" err="1"/>
              <a:t>PMNet</a:t>
            </a:r>
            <a:r>
              <a:rPr lang="en-US" dirty="0"/>
              <a:t> without read caching only improves update performance.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393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other hands, with caching shown in a yellow line, </a:t>
            </a:r>
            <a:r>
              <a:rPr lang="en-US" dirty="0" err="1"/>
              <a:t>PMNet</a:t>
            </a:r>
            <a:r>
              <a:rPr lang="en-US" dirty="0"/>
              <a:t> exploits recovery mechanism to respond read request and improves the latency of read requests.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522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replication, we compare the performance of Baseline client-server with and without replication on the server with </a:t>
            </a:r>
            <a:r>
              <a:rPr lang="en-US" dirty="0" err="1"/>
              <a:t>PMNet</a:t>
            </a:r>
            <a:r>
              <a:rPr lang="en-US" dirty="0"/>
              <a:t> with replication both in </a:t>
            </a:r>
            <a:r>
              <a:rPr lang="en-US" dirty="0" err="1"/>
              <a:t>PMNet</a:t>
            </a:r>
            <a:r>
              <a:rPr lang="en-US" dirty="0"/>
              <a:t> devices and on the server and </a:t>
            </a:r>
            <a:r>
              <a:rPr lang="en-US" dirty="0" err="1"/>
              <a:t>and</a:t>
            </a:r>
            <a:r>
              <a:rPr lang="en-US" dirty="0"/>
              <a:t> </a:t>
            </a:r>
            <a:r>
              <a:rPr lang="en-US" dirty="0" err="1"/>
              <a:t>PMNet</a:t>
            </a:r>
            <a:r>
              <a:rPr lang="en-US" dirty="0"/>
              <a:t> without replication.</a:t>
            </a:r>
          </a:p>
          <a:p>
            <a:r>
              <a:rPr lang="en-US" dirty="0"/>
              <a:t>This graph show the latency of update request on the Y-axis.</a:t>
            </a:r>
          </a:p>
          <a:p>
            <a:r>
              <a:rPr lang="en-US" dirty="0"/>
              <a:t>The result shows that </a:t>
            </a:r>
            <a:r>
              <a:rPr lang="en-US" dirty="0" err="1"/>
              <a:t>PMNet</a:t>
            </a:r>
            <a:r>
              <a:rPr lang="en-US" dirty="0"/>
              <a:t> with replication reduce the update request latency by 5.9X over client-server with replication. AND the performance penalty of </a:t>
            </a:r>
            <a:r>
              <a:rPr lang="en-US" dirty="0" err="1"/>
              <a:t>PMNet</a:t>
            </a:r>
            <a:r>
              <a:rPr lang="en-US" dirty="0"/>
              <a:t> Replication over </a:t>
            </a:r>
            <a:r>
              <a:rPr lang="en-US" dirty="0" err="1"/>
              <a:t>PMNet</a:t>
            </a:r>
            <a:r>
              <a:rPr lang="en-US" dirty="0"/>
              <a:t> without replication is minor.</a:t>
            </a:r>
          </a:p>
          <a:p>
            <a:r>
              <a:rPr lang="en-US" dirty="0"/>
              <a:t>Therefore, </a:t>
            </a:r>
            <a:r>
              <a:rPr lang="en-US" dirty="0" err="1"/>
              <a:t>PMNet</a:t>
            </a:r>
            <a:r>
              <a:rPr lang="en-US" dirty="0"/>
              <a:t> moves replication latency off the critical path while maintaining protection against hardware failure.’’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more details, you can see the full result in the paper.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In case of Redis, our breakdown shows that 70% of the latency is from the server side.</a:t>
            </a:r>
          </a:p>
          <a:p>
            <a:r>
              <a:rPr lang="en-US" sz="1600" dirty="0"/>
              <a:t>Next, we want to see where the latency comes from.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536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For the conclusion,</a:t>
            </a:r>
          </a:p>
          <a:p>
            <a:r>
              <a:rPr lang="en-US" sz="1600" dirty="0" err="1"/>
              <a:t>PMNet</a:t>
            </a:r>
            <a:r>
              <a:rPr lang="en-US" sz="1600" dirty="0"/>
              <a:t> exposes data persistence to the network to accelerate update requests</a:t>
            </a:r>
          </a:p>
          <a:p>
            <a:r>
              <a:rPr lang="en-US" sz="1600" dirty="0" err="1"/>
              <a:t>PMNet</a:t>
            </a:r>
            <a:r>
              <a:rPr lang="en-US" sz="1600" dirty="0"/>
              <a:t> can also accelerate replication and read requests.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We also make the implementation of </a:t>
            </a:r>
            <a:r>
              <a:rPr lang="en-US" sz="1600" dirty="0" err="1"/>
              <a:t>PMNet</a:t>
            </a:r>
            <a:r>
              <a:rPr lang="en-US" sz="1600" dirty="0"/>
              <a:t> publicly available in the link here. Thank you.</a:t>
            </a:r>
          </a:p>
          <a:p>
            <a:pPr marL="0" indent="0">
              <a:buNone/>
            </a:pPr>
            <a:r>
              <a:rPr lang="en-US" sz="1600" dirty="0"/>
              <a:t>I am ready to take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341E3-226D-4527-911F-90CA12CFB42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346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For logging on the client side, logging a request in single machine can become a single point of failure.</a:t>
            </a:r>
          </a:p>
          <a:p>
            <a:r>
              <a:rPr lang="en-US" sz="1600"/>
              <a:t>However, logging on multiple machine can be slow because the request needs to go through client’s network stack which is a bottleneck.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110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While server-sided logging suffers from the same problem, server sided logging does not move replication latency off the critical path.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250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On the other hand, </a:t>
            </a:r>
            <a:r>
              <a:rPr lang="en-US" sz="1600" err="1"/>
              <a:t>PMNet</a:t>
            </a:r>
            <a:r>
              <a:rPr lang="en-US" sz="1600"/>
              <a:t> persistent logging in network device is fast and packet is forwarded at line speed.</a:t>
            </a:r>
          </a:p>
          <a:p>
            <a:r>
              <a:rPr lang="en-US" sz="1600" err="1"/>
              <a:t>PMNet</a:t>
            </a:r>
            <a:r>
              <a:rPr lang="en-US" sz="1600"/>
              <a:t> effectively moves both processing and replication off update request’s critical path.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720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To maintain the ordering from the same client, </a:t>
            </a:r>
            <a:r>
              <a:rPr lang="en-US" sz="1600" err="1"/>
              <a:t>PMNet</a:t>
            </a:r>
            <a:r>
              <a:rPr lang="en-US" sz="1600"/>
              <a:t> client adds a sequence number to each </a:t>
            </a:r>
            <a:r>
              <a:rPr lang="en-US" sz="1600" err="1"/>
              <a:t>PMNet</a:t>
            </a:r>
            <a:r>
              <a:rPr lang="en-US" sz="1600"/>
              <a:t> packet.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589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The server can then use the sequence number to correct the order and process the request in the same order as sent by the client.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108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To solve the problem of coordinating multiple clients, synchronization primitives such as lock requests bypass </a:t>
            </a:r>
            <a:r>
              <a:rPr lang="en-US" sz="1600" err="1"/>
              <a:t>PMNet</a:t>
            </a:r>
            <a:r>
              <a:rPr lang="en-US" sz="1600"/>
              <a:t>.</a:t>
            </a:r>
          </a:p>
          <a:p>
            <a:r>
              <a:rPr lang="en-US" sz="1600"/>
              <a:t>In this case, lock requests is forwarded and processed on the server.</a:t>
            </a:r>
          </a:p>
          <a:p>
            <a:r>
              <a:rPr lang="en-US" sz="1600"/>
              <a:t>Therefore, only one client acquires the lock and enters  the critical section.</a:t>
            </a:r>
          </a:p>
          <a:p>
            <a:r>
              <a:rPr lang="en-US" sz="1600"/>
              <a:t>Note that even though lock requests cannot benefit from persistent logging, update requests within the critical section can still benefit from shorter latency.</a:t>
            </a:r>
          </a:p>
          <a:p>
            <a:r>
              <a:rPr lang="en-US" sz="1600"/>
              <a:t>AND, the bypass requests are not frequently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858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/>
              <a:t>PMNet</a:t>
            </a:r>
            <a:r>
              <a:rPr lang="en-US" sz="1600" dirty="0"/>
              <a:t> caching protocols also ensures that both persistence of pending update requests which is not applied at the server and the consistency of read requests are maintained.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60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When a client sends a request to access the data on the server, </a:t>
            </a:r>
          </a:p>
          <a:p>
            <a:r>
              <a:rPr lang="en-US" sz="1600" dirty="0"/>
              <a:t>The request is forwarded through network stack of the client, through the network and enters the network stack of the server.</a:t>
            </a:r>
          </a:p>
          <a:p>
            <a:r>
              <a:rPr lang="en-US" sz="1600" dirty="0"/>
              <a:t>Then the request is processed by the server and the server sends the response to the client during which the client stalls waiting.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09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To mitigate the server sided latency.</a:t>
            </a:r>
          </a:p>
          <a:p>
            <a:endParaRPr lang="en-US" sz="1600" dirty="0"/>
          </a:p>
          <a:p>
            <a:r>
              <a:rPr lang="en-US" sz="1600" dirty="0"/>
              <a:t>In-network compute adds application logic in network device to reduces the latency of computing tasks.</a:t>
            </a:r>
          </a:p>
          <a:p>
            <a:endParaRPr lang="en-US" sz="1600" dirty="0"/>
          </a:p>
          <a:p>
            <a:r>
              <a:rPr lang="en-US" sz="1600" dirty="0"/>
              <a:t>Another approach is by placing volatile cache in-network to serve the read requests.</a:t>
            </a:r>
          </a:p>
          <a:p>
            <a:r>
              <a:rPr lang="en-US" sz="1600" dirty="0"/>
              <a:t>In-network cache moves server latency off some read requests’ critical path.</a:t>
            </a:r>
          </a:p>
          <a:p>
            <a:r>
              <a:rPr lang="en-US" sz="1600" dirty="0"/>
              <a:t>But, Can we apply the same idea for the update request?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87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For the update request, because failure can happen while the request is being delivered to the server and causes data loss,</a:t>
            </a:r>
          </a:p>
          <a:p>
            <a:r>
              <a:rPr lang="en-US" sz="1600" dirty="0"/>
              <a:t>the client need to wait until it receives the response from the server because it needs to ensure that the result of an update is persistently stored on the server.</a:t>
            </a:r>
          </a:p>
          <a:p>
            <a:r>
              <a:rPr lang="en-US" sz="1600" dirty="0"/>
              <a:t>Thus, caching data in network without persistent storage in network device can cause data loss upon failure.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96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Next I will talk about the Key idea of </a:t>
            </a:r>
            <a:r>
              <a:rPr lang="en-US" sz="1600" dirty="0" err="1"/>
              <a:t>PMNet</a:t>
            </a:r>
            <a:r>
              <a:rPr lang="en-US" sz="1600" dirty="0"/>
              <a:t> which is in-network data persistence.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CD6AD-87BD-473C-A113-150FB2462F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21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11475-9CFD-44D6-BAF5-F5747FC2A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49AB98-0F9D-40DA-A2DF-BB45A56AC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7188E-C0D8-456E-A4DA-3C92A1CF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D07CE-4D91-48F5-B23F-21BA6CA1E79D}" type="datetime1">
              <a:rPr lang="en-US" smtClean="0"/>
              <a:t>09-May-22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7591C-8EBD-4A22-853C-CE5959427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402B-B023-4100-A985-C3668237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97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E9AD6-2247-4739-BCD2-F5802F49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FCDA8B-63F2-497A-83ED-E5FE884F2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78978-C8D9-4F86-84AF-12ED1E37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92622-3D44-4D9B-9ACA-69599CF87EE4}" type="datetime1">
              <a:rPr lang="en-US" smtClean="0"/>
              <a:t>09-May-22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4B2DB-30D0-4C90-92A5-88B71477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B596A-55B7-4635-AF38-0A5792B0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05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BBAD14-D3F0-4D9D-BDEF-C1D5CF97EA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7E6C7-FBCA-4744-8E90-220473A28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794E8-F848-4714-8FB2-C4468CC10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656B4-2C86-4468-ACB7-5C50BABC9431}" type="datetime1">
              <a:rPr lang="en-US" smtClean="0"/>
              <a:t>09-May-22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A56A9-E7DE-43E1-A3F6-2EB46CB0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2E371-6EA8-43EA-A6A6-D8D72BF7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89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2746-3585-4D21-9E7B-CFFDB926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84365-AC0A-4D69-A6B0-7D026C34F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86F7B-3CB3-4050-A0C9-908B382F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C990E-C7E6-43E0-A833-1037D47D2F15}" type="datetime1">
              <a:rPr lang="en-US" smtClean="0"/>
              <a:t>09-May-22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FDFD2-61BA-453F-8058-B1E1E1357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CBB9D-60AC-4C11-A861-55881FBE1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83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3EA43-223E-4920-AA58-B3A85BA7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1F5CF-13C1-422A-81B1-3270DDDDC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0886C-31D2-4874-B84A-35A6C7E4B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EC66-45F1-44DA-9500-395FD2036A6F}" type="datetime1">
              <a:rPr lang="en-US" smtClean="0"/>
              <a:t>09-May-22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C3166-2C31-4825-BDA9-BB574E535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E0458-1415-4609-895A-268183636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09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DA1D-390B-42B2-9778-ECDC3DC80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227BC-6A4D-4566-A3F9-413ABF6A6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1C701-6146-4D87-ABC3-C13B4213A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3C9E4-CBA6-4DA8-95FA-D9041F8CF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16C6E-9652-418D-9D4F-243ECEF19BFD}" type="datetime1">
              <a:rPr lang="en-US" smtClean="0"/>
              <a:t>09-May-22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ACBEB-169B-42C5-95BC-7B86A783F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370CE-BE8D-41D8-937B-2D9A18F57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35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CC21-E854-466C-9E54-C91E7466E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AE3E0-A682-4C58-9538-3E1FF96D0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A13AF-D060-45B4-BA99-07CEC698D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E9753-3D1A-411E-9128-340EB4723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D2BC78-677D-4B4E-9C1A-4D64C2EA4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AE8131-5BF6-4FC4-B3EB-93C548138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885-A509-4A0B-8FE2-7B05ADDD1D33}" type="datetime1">
              <a:rPr lang="en-US" smtClean="0"/>
              <a:t>09-May-22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2E35C5-5850-4C01-9A3E-E7EC81BE5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F26CE-9007-47B5-939B-804B29B19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0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C10B-1017-40A8-85F4-413C9C3D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814E55-A979-4DC7-B62B-C4FD08D21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56C05-C04E-4A93-BDAD-ED35E8094DA3}" type="datetime1">
              <a:rPr lang="en-US" smtClean="0"/>
              <a:t>09-May-22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B26E80-C468-4A5E-9527-22835A754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3664D-1A9F-4182-BC79-8C58ED45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99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5EFE2-2AD2-46F1-B5AF-7C6BBCA88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D59B3-D58E-4A94-BE30-DCBF4CFE2378}" type="datetime1">
              <a:rPr lang="en-US" smtClean="0"/>
              <a:t>09-May-22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C3DCFD-7B2E-4884-AE59-753B30FE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C3CF9-0B65-4DE3-8458-98DA45897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6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313C-55A9-4359-8B7C-26ABB97FF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96B5-A1E7-43A3-A8E5-010504498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281B4-BB4A-4209-9BDE-B83FE82FE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1155F-3D84-40B5-AD77-774C667F7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6552D-B15A-4AC2-BEF6-8327995085B6}" type="datetime1">
              <a:rPr lang="en-US" smtClean="0"/>
              <a:t>09-May-22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5C19E-39D3-46F9-BF43-E7331F67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0E22C-8F09-4D95-A0F6-03560C477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22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C8E34-D781-4DF4-8175-F8B90D6AE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B19FB5-79BA-4D3A-8BFB-E21207FCC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B1548-B9AC-49FD-8612-0762C316F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4263D-4D85-49B7-8219-D8F489A3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3EB0-7044-401F-8558-6CADFCC41708}" type="datetime1">
              <a:rPr lang="en-US" smtClean="0"/>
              <a:t>09-May-22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AEFE3-5707-45BC-B3CB-6BC93CE1A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948CB-71E9-486A-8E1E-2B82F2C7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8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BB64F6-C3FD-453C-BC25-E64D9ABC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4E9D7-1EFB-44B5-B3C9-2DD7B073B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E636-516D-42FE-9B6D-633417732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2A9EF-FB81-401C-BBD2-7D350A252F38}" type="datetime1">
              <a:rPr lang="en-US" smtClean="0"/>
              <a:t>09-May-22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15234-4914-416E-94C3-68AC5A330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6DAA0-C4E6-48D6-8151-2C222907B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1A2DE-06E9-498E-AB8C-B9260A269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9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networking.org/2022-p4-worksho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microsoft.com/office/2018/10/relationships/comments" Target="../comments/modernComment_26E_CBC0E4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18/10/relationships/comments" Target="../comments/modernComment_141_E70A495B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chart" Target="../charts/char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chart" Target="../charts/char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chart" Target="../charts/char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hyperlink" Target="https://opennetworking.org/2022-p4-workshop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23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3ED3-C0F4-41A7-9FB1-468BD1E92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366" y="522756"/>
            <a:ext cx="10560908" cy="238760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PMNet</a:t>
            </a:r>
            <a:br>
              <a:rPr lang="en-US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</a:br>
            <a:r>
              <a:rPr lang="en-US"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In-Network Data Persistence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97760-9D78-4692-9E66-ECB754FCC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5589" y="3337438"/>
            <a:ext cx="10280822" cy="10310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Korakit Seemakhupt</a:t>
            </a:r>
            <a:r>
              <a:rPr lang="en-US" sz="2800" dirty="0"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, </a:t>
            </a:r>
            <a:r>
              <a:rPr lang="en-US" sz="2800" dirty="0" err="1"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Sihang</a:t>
            </a:r>
            <a:r>
              <a:rPr lang="en-US" sz="2800" dirty="0"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 Liu, </a:t>
            </a:r>
            <a:r>
              <a:rPr lang="en-US" sz="2800" dirty="0" err="1"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Yasas</a:t>
            </a:r>
            <a:r>
              <a:rPr lang="en-US" sz="2800" dirty="0"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Senevirathne</a:t>
            </a:r>
            <a:r>
              <a:rPr lang="en-US" sz="2800" dirty="0"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,</a:t>
            </a:r>
            <a:br>
              <a:rPr lang="en-US" sz="28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</a:br>
            <a:r>
              <a:rPr lang="en-US" sz="2800" dirty="0">
                <a:latin typeface="Calibri" panose="020F0502020204030204" pitchFamily="34" charset="0"/>
                <a:ea typeface="Verdana"/>
                <a:cs typeface="Calibri" panose="020F0502020204030204" pitchFamily="34" charset="0"/>
              </a:rPr>
              <a:t> Muhammad Shahbaz, Samira Khan</a:t>
            </a:r>
            <a:endParaRPr lang="en-US" sz="2800" baseline="30000" dirty="0">
              <a:latin typeface="Calibri" panose="020F0502020204030204" pitchFamily="34" charset="0"/>
              <a:ea typeface="Verdana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A7AE3-A72E-4FC9-A0BF-3FB21CE1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ED8C5-6DC5-485C-844C-47BED82EAD2A}"/>
              </a:ext>
            </a:extLst>
          </p:cNvPr>
          <p:cNvSpPr txBox="1"/>
          <p:nvPr/>
        </p:nvSpPr>
        <p:spPr>
          <a:xfrm>
            <a:off x="822158" y="5781662"/>
            <a:ext cx="1054768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563C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Featured at Open Networking Foundation (ONF) P4 workshop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2022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Published in 2021 ACM/IEEE 48th Annual International Symposium on Computer Architecture (ISCA)</a:t>
            </a:r>
          </a:p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Artifact available at </a:t>
            </a: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pmnet.persistentmemory.org</a:t>
            </a:r>
          </a:p>
        </p:txBody>
      </p:sp>
      <p:pic>
        <p:nvPicPr>
          <p:cNvPr id="6" name="图片 6" descr="徽标, 公司名称&#10;&#10;已自动生成说明">
            <a:extLst>
              <a:ext uri="{FF2B5EF4-FFF2-40B4-BE49-F238E27FC236}">
                <a16:creationId xmlns:a16="http://schemas.microsoft.com/office/drawing/2014/main" id="{EBC2DC95-E032-4BBB-A4A1-4196934ED4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71" r="-474" b="19249"/>
          <a:stretch/>
        </p:blipFill>
        <p:spPr>
          <a:xfrm>
            <a:off x="3993799" y="4435273"/>
            <a:ext cx="1533972" cy="972569"/>
          </a:xfrm>
          <a:prstGeom prst="rect">
            <a:avLst/>
          </a:prstGeom>
        </p:spPr>
      </p:pic>
      <p:pic>
        <p:nvPicPr>
          <p:cNvPr id="8" name="图片 8">
            <a:extLst>
              <a:ext uri="{FF2B5EF4-FFF2-40B4-BE49-F238E27FC236}">
                <a16:creationId xmlns:a16="http://schemas.microsoft.com/office/drawing/2014/main" id="{8CC5C886-83B6-44EF-A0C2-F8B4F1BE4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473" y="4468981"/>
            <a:ext cx="2743200" cy="93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31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05" y="194204"/>
            <a:ext cx="11768488" cy="1325563"/>
          </a:xfrm>
        </p:spPr>
        <p:txBody>
          <a:bodyPr/>
          <a:lstStyle/>
          <a:p>
            <a:r>
              <a:rPr lang="en-US">
                <a:latin typeface="+mn-lt"/>
              </a:rPr>
              <a:t>Our Proposal: </a:t>
            </a:r>
            <a:r>
              <a:rPr lang="en-US" b="1">
                <a:latin typeface="+mn-lt"/>
              </a:rPr>
              <a:t>In-network Data Persistence</a:t>
            </a:r>
            <a:endParaRPr lang="en-US">
              <a:latin typeface="+mn-lt"/>
            </a:endParaRPr>
          </a:p>
        </p:txBody>
      </p:sp>
      <p:sp>
        <p:nvSpPr>
          <p:cNvPr id="63" name="Cloud 62">
            <a:extLst>
              <a:ext uri="{FF2B5EF4-FFF2-40B4-BE49-F238E27FC236}">
                <a16:creationId xmlns:a16="http://schemas.microsoft.com/office/drawing/2014/main" id="{3324FA46-1FB7-4854-8B6C-96227826D9D3}"/>
              </a:ext>
            </a:extLst>
          </p:cNvPr>
          <p:cNvSpPr/>
          <p:nvPr/>
        </p:nvSpPr>
        <p:spPr>
          <a:xfrm>
            <a:off x="4683512" y="2857770"/>
            <a:ext cx="2647236" cy="1205756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8BE4D-F00C-4599-AF5A-985A2B234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10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0A18BC-91D9-40AE-9D97-E76C060CC56C}"/>
              </a:ext>
            </a:extLst>
          </p:cNvPr>
          <p:cNvGrpSpPr/>
          <p:nvPr/>
        </p:nvGrpSpPr>
        <p:grpSpPr>
          <a:xfrm>
            <a:off x="1857721" y="3016640"/>
            <a:ext cx="964896" cy="823608"/>
            <a:chOff x="1023046" y="2182983"/>
            <a:chExt cx="1598140" cy="136412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D26B07E-F48D-43B0-8D36-4F8E31079C50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77F1547-FFC9-46F6-8CB4-E8371AA3E96C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4BA0F37-CD0E-4790-9760-1545640A74EF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F8A14FE-E1B3-4758-90A7-8D33411B3347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E99CC19-9C9D-4915-A9CC-88034FE6639F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725F19C-C701-4952-A43D-93851B3D7B59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FD9DF37-AFE6-4BCE-AF0D-E499D038024E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78A424E-7BC9-4B3A-8B2A-75DD1CDED848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30643BB-8A51-439A-AD83-3FF2CBCCF546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74E6BBE-FD77-40BB-84DE-F9B02FAB8634}"/>
              </a:ext>
            </a:extLst>
          </p:cNvPr>
          <p:cNvGrpSpPr/>
          <p:nvPr/>
        </p:nvGrpSpPr>
        <p:grpSpPr>
          <a:xfrm>
            <a:off x="9161345" y="3016640"/>
            <a:ext cx="1487563" cy="1035214"/>
            <a:chOff x="9832458" y="1148141"/>
            <a:chExt cx="1487563" cy="103521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34FF5C1-AA9D-412C-87FC-E82FD0343115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1F75533-EAF3-45B8-9578-B734A53D59E5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786345E-043D-4BA5-A417-F63793F70FD2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BF00ACA9-4E4B-4D7B-BDEA-E780BFD642D3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E9FDAC5-F938-4E90-B331-043B848C3C4B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E097D75-7553-449A-9D67-2798BCAD2BDE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10EC38D-931C-479B-821C-242A187B3EDD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76E954A-761E-4350-8F75-998696A7FA8D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96FFFB5-7ADD-48B9-A4EA-3988C00E7CF6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1BFD7AD-4C9A-4969-B137-09915D1B2C0B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6" name="图片 39">
              <a:extLst>
                <a:ext uri="{FF2B5EF4-FFF2-40B4-BE49-F238E27FC236}">
                  <a16:creationId xmlns:a16="http://schemas.microsoft.com/office/drawing/2014/main" id="{3BB2BBC4-19A4-4F03-8C28-439A7CC59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A57227D-03B7-45B0-9A0B-F65B51AB2138}"/>
              </a:ext>
            </a:extLst>
          </p:cNvPr>
          <p:cNvSpPr txBox="1"/>
          <p:nvPr/>
        </p:nvSpPr>
        <p:spPr>
          <a:xfrm>
            <a:off x="1509276" y="4159034"/>
            <a:ext cx="1661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Client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B630FF6-1071-4DBA-AD9C-21532BB9CFE0}"/>
              </a:ext>
            </a:extLst>
          </p:cNvPr>
          <p:cNvSpPr txBox="1"/>
          <p:nvPr/>
        </p:nvSpPr>
        <p:spPr>
          <a:xfrm>
            <a:off x="9091163" y="4159036"/>
            <a:ext cx="1661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Server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FF67D5-31D6-43C6-8FD0-FEF383D90FDF}"/>
              </a:ext>
            </a:extLst>
          </p:cNvPr>
          <p:cNvSpPr txBox="1"/>
          <p:nvPr/>
        </p:nvSpPr>
        <p:spPr>
          <a:xfrm>
            <a:off x="4951509" y="4159033"/>
            <a:ext cx="2081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PMNet</a:t>
            </a:r>
          </a:p>
        </p:txBody>
      </p:sp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F5146B0D-52E9-4802-B8E3-BAEBC85A9A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5" b="24711"/>
          <a:stretch/>
        </p:blipFill>
        <p:spPr>
          <a:xfrm>
            <a:off x="5413541" y="3116165"/>
            <a:ext cx="1157904" cy="582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5A0D1200-F93B-4CEF-9322-D0D5F7578BCC}"/>
              </a:ext>
            </a:extLst>
          </p:cNvPr>
          <p:cNvSpPr/>
          <p:nvPr/>
        </p:nvSpPr>
        <p:spPr>
          <a:xfrm>
            <a:off x="5992493" y="1804262"/>
            <a:ext cx="5499131" cy="618226"/>
          </a:xfrm>
          <a:prstGeom prst="wedgeRoundRectCallout">
            <a:avLst>
              <a:gd name="adj1" fmla="val -39876"/>
              <a:gd name="adj2" fmla="val 157983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Add Persistent memory to network device</a:t>
            </a:r>
          </a:p>
        </p:txBody>
      </p:sp>
      <p:sp>
        <p:nvSpPr>
          <p:cNvPr id="39" name="箭头: 左右 41">
            <a:extLst>
              <a:ext uri="{FF2B5EF4-FFF2-40B4-BE49-F238E27FC236}">
                <a16:creationId xmlns:a16="http://schemas.microsoft.com/office/drawing/2014/main" id="{62AB3E76-E816-462B-923E-4747C7FCFE4D}"/>
              </a:ext>
            </a:extLst>
          </p:cNvPr>
          <p:cNvSpPr/>
          <p:nvPr/>
        </p:nvSpPr>
        <p:spPr>
          <a:xfrm>
            <a:off x="2866218" y="3280482"/>
            <a:ext cx="1817294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左右 41">
            <a:extLst>
              <a:ext uri="{FF2B5EF4-FFF2-40B4-BE49-F238E27FC236}">
                <a16:creationId xmlns:a16="http://schemas.microsoft.com/office/drawing/2014/main" id="{4A63567A-B4C3-4FAF-A830-88F35800E24B}"/>
              </a:ext>
            </a:extLst>
          </p:cNvPr>
          <p:cNvSpPr/>
          <p:nvPr/>
        </p:nvSpPr>
        <p:spPr>
          <a:xfrm>
            <a:off x="7368681" y="3256122"/>
            <a:ext cx="1754731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234F42A-3D94-497E-A5FA-D36A9DB461C0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Add persistent memory to </a:t>
            </a:r>
            <a:r>
              <a:rPr lang="en-US" sz="3200" b="1">
                <a:solidFill>
                  <a:schemeClr val="accent1">
                    <a:lumMod val="75000"/>
                  </a:schemeClr>
                </a:solidFill>
              </a:rPr>
              <a:t>log </a:t>
            </a:r>
            <a:r>
              <a:rPr lang="en-US" sz="3200">
                <a:solidFill>
                  <a:schemeClr val="tx1"/>
                </a:solidFill>
              </a:rPr>
              <a:t>update requests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779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E0ADE6-7ABB-4BFE-A03A-BE26901C23B3}"/>
              </a:ext>
            </a:extLst>
          </p:cNvPr>
          <p:cNvCxnSpPr>
            <a:cxnSpLocks/>
          </p:cNvCxnSpPr>
          <p:nvPr/>
        </p:nvCxnSpPr>
        <p:spPr>
          <a:xfrm>
            <a:off x="655033" y="3685592"/>
            <a:ext cx="0" cy="1190301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-238500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Key Idea: </a:t>
            </a:r>
            <a:r>
              <a:rPr lang="en-US" b="1">
                <a:latin typeface="+mn-lt"/>
              </a:rPr>
              <a:t>Persistent Logging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2819291" y="1835805"/>
            <a:ext cx="964896" cy="823608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9E5C47-7F91-44F4-91A1-07223DFA59CD}"/>
              </a:ext>
            </a:extLst>
          </p:cNvPr>
          <p:cNvSpPr txBox="1"/>
          <p:nvPr/>
        </p:nvSpPr>
        <p:spPr>
          <a:xfrm>
            <a:off x="2431935" y="2700332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9FCFF-61E3-4379-B861-38986EF1E739}"/>
              </a:ext>
            </a:extLst>
          </p:cNvPr>
          <p:cNvSpPr txBox="1"/>
          <p:nvPr/>
        </p:nvSpPr>
        <p:spPr>
          <a:xfrm>
            <a:off x="9382350" y="2700332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sp>
        <p:nvSpPr>
          <p:cNvPr id="63" name="Cloud 62">
            <a:extLst>
              <a:ext uri="{FF2B5EF4-FFF2-40B4-BE49-F238E27FC236}">
                <a16:creationId xmlns:a16="http://schemas.microsoft.com/office/drawing/2014/main" id="{3324FA46-1FB7-4854-8B6C-96227826D9D3}"/>
              </a:ext>
            </a:extLst>
          </p:cNvPr>
          <p:cNvSpPr/>
          <p:nvPr/>
        </p:nvSpPr>
        <p:spPr>
          <a:xfrm>
            <a:off x="5128120" y="1735003"/>
            <a:ext cx="2960332" cy="1025212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1E7FC1-F28B-487A-A4E0-597148773B70}"/>
              </a:ext>
            </a:extLst>
          </p:cNvPr>
          <p:cNvSpPr txBox="1"/>
          <p:nvPr/>
        </p:nvSpPr>
        <p:spPr>
          <a:xfrm>
            <a:off x="5716507" y="2700332"/>
            <a:ext cx="2081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PMNet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070634-E7C8-4AB9-B596-8967498315DE}"/>
              </a:ext>
            </a:extLst>
          </p:cNvPr>
          <p:cNvGrpSpPr/>
          <p:nvPr/>
        </p:nvGrpSpPr>
        <p:grpSpPr>
          <a:xfrm>
            <a:off x="3297520" y="3303344"/>
            <a:ext cx="6965164" cy="2468282"/>
            <a:chOff x="3297520" y="3303343"/>
            <a:chExt cx="6965164" cy="262670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97520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6834233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2684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11</a:t>
            </a:fld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546262-63F0-43AE-A6CB-984C44196EC0}"/>
              </a:ext>
            </a:extLst>
          </p:cNvPr>
          <p:cNvCxnSpPr>
            <a:cxnSpLocks/>
          </p:cNvCxnSpPr>
          <p:nvPr/>
        </p:nvCxnSpPr>
        <p:spPr>
          <a:xfrm>
            <a:off x="655033" y="4875893"/>
            <a:ext cx="0" cy="895733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2519172"/>
            <a:ext cx="0" cy="494616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A picture containing shape&#10;&#10;Description automatically generated">
            <a:extLst>
              <a:ext uri="{FF2B5EF4-FFF2-40B4-BE49-F238E27FC236}">
                <a16:creationId xmlns:a16="http://schemas.microsoft.com/office/drawing/2014/main" id="{A304E0AD-38AF-468A-844C-135BA21B6F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5" b="24711"/>
          <a:stretch/>
        </p:blipFill>
        <p:spPr>
          <a:xfrm>
            <a:off x="6029334" y="1911943"/>
            <a:ext cx="1157904" cy="582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67" name="Arrow: Right 66">
            <a:extLst>
              <a:ext uri="{FF2B5EF4-FFF2-40B4-BE49-F238E27FC236}">
                <a16:creationId xmlns:a16="http://schemas.microsoft.com/office/drawing/2014/main" id="{F78CC639-A63E-4D38-AC93-211644ADBF6C}"/>
              </a:ext>
            </a:extLst>
          </p:cNvPr>
          <p:cNvSpPr/>
          <p:nvPr/>
        </p:nvSpPr>
        <p:spPr>
          <a:xfrm rot="197461">
            <a:off x="3361884" y="3291936"/>
            <a:ext cx="3473268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424D1326-85C6-49A0-ABD6-67CE35FD178C}"/>
              </a:ext>
            </a:extLst>
          </p:cNvPr>
          <p:cNvSpPr/>
          <p:nvPr/>
        </p:nvSpPr>
        <p:spPr>
          <a:xfrm rot="21447258" flipH="1">
            <a:off x="3380518" y="4511537"/>
            <a:ext cx="3421343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Response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9C799C1C-7EA7-44A7-A796-CB28A630F93B}"/>
              </a:ext>
            </a:extLst>
          </p:cNvPr>
          <p:cNvSpPr/>
          <p:nvPr/>
        </p:nvSpPr>
        <p:spPr>
          <a:xfrm rot="5400000">
            <a:off x="6333952" y="4004529"/>
            <a:ext cx="584034" cy="45878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CE6AA4-EE2D-420C-A88D-4635C5520054}"/>
              </a:ext>
            </a:extLst>
          </p:cNvPr>
          <p:cNvSpPr txBox="1"/>
          <p:nvPr/>
        </p:nvSpPr>
        <p:spPr>
          <a:xfrm>
            <a:off x="6766491" y="3977359"/>
            <a:ext cx="103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Log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9843430" y="1786988"/>
            <a:ext cx="1487563" cy="1035214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0918B60-B4B5-45EB-86DE-7AF6E6A0F624}"/>
              </a:ext>
            </a:extLst>
          </p:cNvPr>
          <p:cNvSpPr txBox="1"/>
          <p:nvPr/>
        </p:nvSpPr>
        <p:spPr>
          <a:xfrm rot="166144">
            <a:off x="4174184" y="2967335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SET (x, 1)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592C672-E43D-499D-9363-D8457EAC28BC}"/>
              </a:ext>
            </a:extLst>
          </p:cNvPr>
          <p:cNvSpPr txBox="1"/>
          <p:nvPr/>
        </p:nvSpPr>
        <p:spPr>
          <a:xfrm rot="21406480">
            <a:off x="4134967" y="4254899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71" name="箭头: 左右 41">
            <a:extLst>
              <a:ext uri="{FF2B5EF4-FFF2-40B4-BE49-F238E27FC236}">
                <a16:creationId xmlns:a16="http://schemas.microsoft.com/office/drawing/2014/main" id="{C33CE7AE-F94B-4950-BDEB-1CBF4BD9E6CE}"/>
              </a:ext>
            </a:extLst>
          </p:cNvPr>
          <p:cNvSpPr/>
          <p:nvPr/>
        </p:nvSpPr>
        <p:spPr>
          <a:xfrm>
            <a:off x="3779078" y="2124492"/>
            <a:ext cx="1411110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箭头: 左右 41">
            <a:extLst>
              <a:ext uri="{FF2B5EF4-FFF2-40B4-BE49-F238E27FC236}">
                <a16:creationId xmlns:a16="http://schemas.microsoft.com/office/drawing/2014/main" id="{E4CF1363-B790-4FEB-9F41-4457FAD7EF05}"/>
              </a:ext>
            </a:extLst>
          </p:cNvPr>
          <p:cNvSpPr/>
          <p:nvPr/>
        </p:nvSpPr>
        <p:spPr>
          <a:xfrm>
            <a:off x="8088451" y="2062536"/>
            <a:ext cx="1754731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730F7C3D-3C6C-4B2C-8241-DD2CACD0CB1F}"/>
              </a:ext>
            </a:extLst>
          </p:cNvPr>
          <p:cNvSpPr/>
          <p:nvPr/>
        </p:nvSpPr>
        <p:spPr>
          <a:xfrm rot="197461">
            <a:off x="6854494" y="3547657"/>
            <a:ext cx="3410437" cy="55230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E43F3C3-6053-4956-B352-8588F963D2CA}"/>
              </a:ext>
            </a:extLst>
          </p:cNvPr>
          <p:cNvSpPr/>
          <p:nvPr/>
        </p:nvSpPr>
        <p:spPr>
          <a:xfrm rot="5400000">
            <a:off x="9716591" y="4349890"/>
            <a:ext cx="747177" cy="45878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0E5EE24C-82E8-4545-BC38-F901584249E9}"/>
              </a:ext>
            </a:extLst>
          </p:cNvPr>
          <p:cNvSpPr/>
          <p:nvPr/>
        </p:nvSpPr>
        <p:spPr>
          <a:xfrm rot="21447258" flipH="1">
            <a:off x="3358548" y="4984322"/>
            <a:ext cx="6845138" cy="58239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Response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676BEF-95F4-4656-83C4-B8321CA77068}"/>
              </a:ext>
            </a:extLst>
          </p:cNvPr>
          <p:cNvSpPr txBox="1"/>
          <p:nvPr/>
        </p:nvSpPr>
        <p:spPr>
          <a:xfrm>
            <a:off x="10213242" y="4299120"/>
            <a:ext cx="1487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Process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86718A07-6CD6-4317-8FF4-E756F7BB205C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PMNet enables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sub-RTT</a:t>
            </a:r>
            <a:r>
              <a:rPr lang="en-US" sz="2800">
                <a:solidFill>
                  <a:schemeClr val="tx1"/>
                </a:solidFill>
              </a:rPr>
              <a:t> data persistence in the network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8A6276-9051-491F-8F17-E0BC0EB5C03C}"/>
              </a:ext>
            </a:extLst>
          </p:cNvPr>
          <p:cNvGrpSpPr/>
          <p:nvPr/>
        </p:nvGrpSpPr>
        <p:grpSpPr>
          <a:xfrm>
            <a:off x="1822175" y="3374756"/>
            <a:ext cx="130976" cy="2050515"/>
            <a:chOff x="1177459" y="3374756"/>
            <a:chExt cx="130976" cy="20505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D22D971-7AC6-440C-81F8-342E9EFAA13D}"/>
                </a:ext>
              </a:extLst>
            </p:cNvPr>
            <p:cNvCxnSpPr>
              <a:cxnSpLocks/>
            </p:cNvCxnSpPr>
            <p:nvPr/>
          </p:nvCxnSpPr>
          <p:spPr>
            <a:xfrm>
              <a:off x="1247614" y="3374756"/>
              <a:ext cx="0" cy="2034152"/>
            </a:xfrm>
            <a:prstGeom prst="line">
              <a:avLst/>
            </a:prstGeom>
            <a:ln w="50800"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616760-AB65-4401-9ACE-2BFBCFB83392}"/>
                </a:ext>
              </a:extLst>
            </p:cNvPr>
            <p:cNvCxnSpPr/>
            <p:nvPr/>
          </p:nvCxnSpPr>
          <p:spPr>
            <a:xfrm>
              <a:off x="1178405" y="3374756"/>
              <a:ext cx="130030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3E70174-DF06-473E-9F32-510AF9416038}"/>
                </a:ext>
              </a:extLst>
            </p:cNvPr>
            <p:cNvCxnSpPr/>
            <p:nvPr/>
          </p:nvCxnSpPr>
          <p:spPr>
            <a:xfrm>
              <a:off x="1177459" y="5425271"/>
              <a:ext cx="130030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A4A0B39-542D-474F-8C41-1499B2CFBC91}"/>
              </a:ext>
            </a:extLst>
          </p:cNvPr>
          <p:cNvGrpSpPr/>
          <p:nvPr/>
        </p:nvGrpSpPr>
        <p:grpSpPr>
          <a:xfrm>
            <a:off x="2586631" y="3374756"/>
            <a:ext cx="130976" cy="1492211"/>
            <a:chOff x="1177459" y="3374756"/>
            <a:chExt cx="130976" cy="2050515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0AD22EC-206C-4F66-8BE7-204AFED9B9B1}"/>
                </a:ext>
              </a:extLst>
            </p:cNvPr>
            <p:cNvCxnSpPr>
              <a:cxnSpLocks/>
            </p:cNvCxnSpPr>
            <p:nvPr/>
          </p:nvCxnSpPr>
          <p:spPr>
            <a:xfrm>
              <a:off x="1247614" y="3374756"/>
              <a:ext cx="0" cy="2034152"/>
            </a:xfrm>
            <a:prstGeom prst="line">
              <a:avLst/>
            </a:prstGeom>
            <a:ln w="50800">
              <a:solidFill>
                <a:schemeClr val="accent6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92F72DE-284D-4D57-8674-498B4C62B825}"/>
                </a:ext>
              </a:extLst>
            </p:cNvPr>
            <p:cNvCxnSpPr/>
            <p:nvPr/>
          </p:nvCxnSpPr>
          <p:spPr>
            <a:xfrm>
              <a:off x="1178405" y="3374756"/>
              <a:ext cx="130030" cy="0"/>
            </a:xfrm>
            <a:prstGeom prst="line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C5953F0-56AC-45F5-BECD-6166CBC2DD10}"/>
                </a:ext>
              </a:extLst>
            </p:cNvPr>
            <p:cNvCxnSpPr/>
            <p:nvPr/>
          </p:nvCxnSpPr>
          <p:spPr>
            <a:xfrm>
              <a:off x="1177459" y="5425271"/>
              <a:ext cx="130030" cy="0"/>
            </a:xfrm>
            <a:prstGeom prst="line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AB1D217-E01E-42D3-A06C-D1581A2E2B2D}"/>
              </a:ext>
            </a:extLst>
          </p:cNvPr>
          <p:cNvSpPr txBox="1"/>
          <p:nvPr/>
        </p:nvSpPr>
        <p:spPr>
          <a:xfrm rot="16200000">
            <a:off x="1292754" y="4184409"/>
            <a:ext cx="802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rgbClr val="C00000"/>
                </a:solidFill>
              </a:rPr>
              <a:t>RTT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5925B71-83F8-4943-AD21-1AD23328015C}"/>
              </a:ext>
            </a:extLst>
          </p:cNvPr>
          <p:cNvSpPr txBox="1"/>
          <p:nvPr/>
        </p:nvSpPr>
        <p:spPr>
          <a:xfrm rot="16200000">
            <a:off x="1656351" y="3900525"/>
            <a:ext cx="14824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6">
                    <a:lumMod val="50000"/>
                  </a:schemeClr>
                </a:solidFill>
              </a:rPr>
              <a:t>Sub-RTT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F31D8A-00CC-4DA8-9117-D9D751325B89}"/>
              </a:ext>
            </a:extLst>
          </p:cNvPr>
          <p:cNvSpPr txBox="1"/>
          <p:nvPr/>
        </p:nvSpPr>
        <p:spPr>
          <a:xfrm>
            <a:off x="813661" y="731539"/>
            <a:ext cx="8385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Log request</a:t>
            </a:r>
          </a:p>
          <a:p>
            <a:r>
              <a:rPr lang="en-US" sz="2000"/>
              <a:t>Send ACK to unblock the client as soon as  the update request persists</a:t>
            </a:r>
          </a:p>
          <a:p>
            <a:r>
              <a:rPr lang="en-US" sz="2000"/>
              <a:t>Forward the request to the server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CB61F69-C4A2-4687-8B49-BD1525C6BBB1}"/>
              </a:ext>
            </a:extLst>
          </p:cNvPr>
          <p:cNvSpPr txBox="1"/>
          <p:nvPr/>
        </p:nvSpPr>
        <p:spPr>
          <a:xfrm>
            <a:off x="5015" y="1950491"/>
            <a:ext cx="270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Client’s progress</a:t>
            </a:r>
          </a:p>
        </p:txBody>
      </p:sp>
      <p:pic>
        <p:nvPicPr>
          <p:cNvPr id="94" name="Graphic 93" descr="Hourglass Finished with solid fill">
            <a:extLst>
              <a:ext uri="{FF2B5EF4-FFF2-40B4-BE49-F238E27FC236}">
                <a16:creationId xmlns:a16="http://schemas.microsoft.com/office/drawing/2014/main" id="{D5A10456-9A2F-4455-A669-C43B9EC474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594" y="2989281"/>
            <a:ext cx="720818" cy="720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D7F6F8-8DDE-4C64-9788-9357C1DA6CD3}"/>
              </a:ext>
            </a:extLst>
          </p:cNvPr>
          <p:cNvSpPr txBox="1"/>
          <p:nvPr/>
        </p:nvSpPr>
        <p:spPr>
          <a:xfrm rot="174510">
            <a:off x="7148941" y="3183484"/>
            <a:ext cx="288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Off the critical path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F6C9A5E-58CF-42EA-9555-9BA1954CAB03}"/>
              </a:ext>
            </a:extLst>
          </p:cNvPr>
          <p:cNvSpPr/>
          <p:nvPr/>
        </p:nvSpPr>
        <p:spPr>
          <a:xfrm>
            <a:off x="508288" y="790571"/>
            <a:ext cx="293490" cy="293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8CFF924-EED3-4E0C-919D-C4ADFEB5BE65}"/>
              </a:ext>
            </a:extLst>
          </p:cNvPr>
          <p:cNvSpPr/>
          <p:nvPr/>
        </p:nvSpPr>
        <p:spPr>
          <a:xfrm>
            <a:off x="508288" y="1091577"/>
            <a:ext cx="293490" cy="293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326AEE1-5B91-48C4-B121-20D4D0CB57E4}"/>
              </a:ext>
            </a:extLst>
          </p:cNvPr>
          <p:cNvSpPr/>
          <p:nvPr/>
        </p:nvSpPr>
        <p:spPr>
          <a:xfrm>
            <a:off x="508288" y="1410361"/>
            <a:ext cx="293490" cy="293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9388190-A4FB-48D1-A173-5EFD675F66C7}"/>
              </a:ext>
            </a:extLst>
          </p:cNvPr>
          <p:cNvSpPr/>
          <p:nvPr/>
        </p:nvSpPr>
        <p:spPr>
          <a:xfrm>
            <a:off x="7554426" y="4083887"/>
            <a:ext cx="293490" cy="293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7438D2B-543F-41CF-A1B3-F9B3F5005AF8}"/>
              </a:ext>
            </a:extLst>
          </p:cNvPr>
          <p:cNvSpPr/>
          <p:nvPr/>
        </p:nvSpPr>
        <p:spPr>
          <a:xfrm>
            <a:off x="4460129" y="4338871"/>
            <a:ext cx="293490" cy="293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1C559C3E-F3FC-4371-802C-8A1FDE8E3A86}"/>
              </a:ext>
            </a:extLst>
          </p:cNvPr>
          <p:cNvSpPr/>
          <p:nvPr/>
        </p:nvSpPr>
        <p:spPr>
          <a:xfrm>
            <a:off x="8296922" y="2981288"/>
            <a:ext cx="293490" cy="293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648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4" grpId="0"/>
      <p:bldP spid="70" grpId="0"/>
      <p:bldP spid="72" grpId="0"/>
      <p:bldP spid="79" grpId="0" animBg="1"/>
      <p:bldP spid="80" grpId="0" animBg="1"/>
      <p:bldP spid="81" grpId="0" animBg="1"/>
      <p:bldP spid="84" grpId="0"/>
      <p:bldP spid="86" grpId="0" animBg="1"/>
      <p:bldP spid="10" grpId="0"/>
      <p:bldP spid="91" grpId="0"/>
      <p:bldP spid="5" grpId="0"/>
      <p:bldP spid="92" grpId="0" animBg="1"/>
      <p:bldP spid="96" grpId="0" animBg="1"/>
      <p:bldP spid="97" grpId="0" animBg="1"/>
      <p:bldP spid="98" grpId="0" animBg="1"/>
      <p:bldP spid="106" grpId="0" animBg="1"/>
      <p:bldP spid="10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FAA4-7221-4667-98F6-6F2F10DF6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67" y="-65484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Persistent Logging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15836-0AA3-42EC-BAFF-F366FA1C9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7" y="978124"/>
            <a:ext cx="10515600" cy="801060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+mn-lt"/>
              </a:rPr>
              <a:t>How to recover lost packets?</a:t>
            </a:r>
            <a:endParaRPr lang="en-US" altLang="zh-CN">
              <a:latin typeface="+mn-lt"/>
              <a:cs typeface="Helvetica"/>
            </a:endParaRPr>
          </a:p>
          <a:p>
            <a:pPr lvl="1"/>
            <a:endParaRPr lang="zh-CN" altLang="en-US">
              <a:latin typeface="+mn-lt"/>
              <a:cs typeface="Helvetic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913B3-C244-4EFF-8C31-0AFBCCE1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12</a:t>
            </a:fld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DBA8A9-9FD2-4FCF-BEC6-427C405703FA}"/>
              </a:ext>
            </a:extLst>
          </p:cNvPr>
          <p:cNvSpPr txBox="1"/>
          <p:nvPr/>
        </p:nvSpPr>
        <p:spPr>
          <a:xfrm>
            <a:off x="2214141" y="4225092"/>
            <a:ext cx="7045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In-flight requests can be lost due to a crash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F0E05B6-486B-AC86-4908-6E21EF1F171F}"/>
              </a:ext>
            </a:extLst>
          </p:cNvPr>
          <p:cNvGrpSpPr/>
          <p:nvPr/>
        </p:nvGrpSpPr>
        <p:grpSpPr>
          <a:xfrm>
            <a:off x="2432748" y="2318563"/>
            <a:ext cx="6871508" cy="1391027"/>
            <a:chOff x="2432748" y="2318563"/>
            <a:chExt cx="6871508" cy="139102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618EDAA-5CC6-506F-AA3B-2B42E172D3FF}"/>
                </a:ext>
              </a:extLst>
            </p:cNvPr>
            <p:cNvGrpSpPr/>
            <p:nvPr/>
          </p:nvGrpSpPr>
          <p:grpSpPr>
            <a:xfrm>
              <a:off x="2432748" y="2318563"/>
              <a:ext cx="6871508" cy="1391027"/>
              <a:chOff x="2432748" y="2318563"/>
              <a:chExt cx="6871508" cy="1391027"/>
            </a:xfrm>
          </p:grpSpPr>
          <p:sp>
            <p:nvSpPr>
              <p:cNvPr id="37" name="Arrow: Right 36">
                <a:extLst>
                  <a:ext uri="{FF2B5EF4-FFF2-40B4-BE49-F238E27FC236}">
                    <a16:creationId xmlns:a16="http://schemas.microsoft.com/office/drawing/2014/main" id="{BFE3CBE4-9663-4366-B0E0-9C3621978DB7}"/>
                  </a:ext>
                </a:extLst>
              </p:cNvPr>
              <p:cNvSpPr/>
              <p:nvPr/>
            </p:nvSpPr>
            <p:spPr>
              <a:xfrm>
                <a:off x="7221333" y="2932293"/>
                <a:ext cx="785772" cy="534444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3F94A12-59BA-1F4F-AB3D-F673CA9CD325}"/>
                  </a:ext>
                </a:extLst>
              </p:cNvPr>
              <p:cNvGrpSpPr/>
              <p:nvPr/>
            </p:nvGrpSpPr>
            <p:grpSpPr>
              <a:xfrm>
                <a:off x="2432748" y="2318563"/>
                <a:ext cx="6871508" cy="1391027"/>
                <a:chOff x="5971316" y="1071306"/>
                <a:chExt cx="5900654" cy="119449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5D32B80B-0685-4195-ACD4-13BFCB084734}"/>
                    </a:ext>
                  </a:extLst>
                </p:cNvPr>
                <p:cNvGrpSpPr/>
                <p:nvPr/>
              </p:nvGrpSpPr>
              <p:grpSpPr>
                <a:xfrm>
                  <a:off x="5971316" y="1526569"/>
                  <a:ext cx="689017" cy="588125"/>
                  <a:chOff x="1023046" y="2182983"/>
                  <a:chExt cx="1598140" cy="1364127"/>
                </a:xfrm>
              </p:grpSpPr>
              <p:sp>
                <p:nvSpPr>
                  <p:cNvPr id="7" name="Rectangle: Rounded Corners 6">
                    <a:extLst>
                      <a:ext uri="{FF2B5EF4-FFF2-40B4-BE49-F238E27FC236}">
                        <a16:creationId xmlns:a16="http://schemas.microsoft.com/office/drawing/2014/main" id="{B74BCDCD-E286-4064-B2C2-808B4D71E252}"/>
                      </a:ext>
                    </a:extLst>
                  </p:cNvPr>
                  <p:cNvSpPr/>
                  <p:nvPr/>
                </p:nvSpPr>
                <p:spPr>
                  <a:xfrm>
                    <a:off x="1023046" y="2182983"/>
                    <a:ext cx="1598140" cy="409528"/>
                  </a:xfrm>
                  <a:prstGeom prst="roundRect">
                    <a:avLst/>
                  </a:prstGeom>
                  <a:noFill/>
                  <a:ln w="508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Rectangle: Rounded Corners 7">
                    <a:extLst>
                      <a:ext uri="{FF2B5EF4-FFF2-40B4-BE49-F238E27FC236}">
                        <a16:creationId xmlns:a16="http://schemas.microsoft.com/office/drawing/2014/main" id="{D1DB6C55-C81D-4CC1-AB51-7DB5D78AA81B}"/>
                      </a:ext>
                    </a:extLst>
                  </p:cNvPr>
                  <p:cNvSpPr/>
                  <p:nvPr/>
                </p:nvSpPr>
                <p:spPr>
                  <a:xfrm>
                    <a:off x="1023046" y="2660282"/>
                    <a:ext cx="1598140" cy="409528"/>
                  </a:xfrm>
                  <a:prstGeom prst="roundRect">
                    <a:avLst/>
                  </a:prstGeom>
                  <a:noFill/>
                  <a:ln w="508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8B8696B7-CE2D-464C-86C9-045796A7FCBD}"/>
                      </a:ext>
                    </a:extLst>
                  </p:cNvPr>
                  <p:cNvSpPr/>
                  <p:nvPr/>
                </p:nvSpPr>
                <p:spPr>
                  <a:xfrm>
                    <a:off x="1023046" y="3137582"/>
                    <a:ext cx="1598140" cy="409528"/>
                  </a:xfrm>
                  <a:prstGeom prst="roundRect">
                    <a:avLst/>
                  </a:prstGeom>
                  <a:noFill/>
                  <a:ln w="508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653BE36E-5FE9-4914-8828-8B56835590E8}"/>
                      </a:ext>
                    </a:extLst>
                  </p:cNvPr>
                  <p:cNvSpPr/>
                  <p:nvPr/>
                </p:nvSpPr>
                <p:spPr>
                  <a:xfrm>
                    <a:off x="1188720" y="2334407"/>
                    <a:ext cx="106680" cy="106680"/>
                  </a:xfrm>
                  <a:prstGeom prst="ellipse">
                    <a:avLst/>
                  </a:prstGeom>
                  <a:noFill/>
                  <a:ln w="508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36FD9ECD-608F-4622-862B-117D21566454}"/>
                      </a:ext>
                    </a:extLst>
                  </p:cNvPr>
                  <p:cNvSpPr/>
                  <p:nvPr/>
                </p:nvSpPr>
                <p:spPr>
                  <a:xfrm>
                    <a:off x="1188720" y="2811706"/>
                    <a:ext cx="106680" cy="106680"/>
                  </a:xfrm>
                  <a:prstGeom prst="ellipse">
                    <a:avLst/>
                  </a:prstGeom>
                  <a:noFill/>
                  <a:ln w="508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E96A4C71-DE9E-44C2-B1B0-A1CD7341825A}"/>
                      </a:ext>
                    </a:extLst>
                  </p:cNvPr>
                  <p:cNvSpPr/>
                  <p:nvPr/>
                </p:nvSpPr>
                <p:spPr>
                  <a:xfrm>
                    <a:off x="1188720" y="3289006"/>
                    <a:ext cx="106680" cy="106680"/>
                  </a:xfrm>
                  <a:prstGeom prst="ellipse">
                    <a:avLst/>
                  </a:prstGeom>
                  <a:noFill/>
                  <a:ln w="508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73C390F6-CE78-428D-B158-D4444330487D}"/>
                      </a:ext>
                    </a:extLst>
                  </p:cNvPr>
                  <p:cNvCxnSpPr/>
                  <p:nvPr/>
                </p:nvCxnSpPr>
                <p:spPr>
                  <a:xfrm>
                    <a:off x="1453020" y="2387747"/>
                    <a:ext cx="1002082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A47EEF12-2119-4401-860F-25A1410448B0}"/>
                      </a:ext>
                    </a:extLst>
                  </p:cNvPr>
                  <p:cNvCxnSpPr/>
                  <p:nvPr/>
                </p:nvCxnSpPr>
                <p:spPr>
                  <a:xfrm>
                    <a:off x="1453020" y="2865046"/>
                    <a:ext cx="1002082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D565A3A7-5A87-4B99-B970-960B994F471F}"/>
                      </a:ext>
                    </a:extLst>
                  </p:cNvPr>
                  <p:cNvCxnSpPr/>
                  <p:nvPr/>
                </p:nvCxnSpPr>
                <p:spPr>
                  <a:xfrm>
                    <a:off x="1453020" y="3342346"/>
                    <a:ext cx="1002082" cy="0"/>
                  </a:xfrm>
                  <a:prstGeom prst="line">
                    <a:avLst/>
                  </a:prstGeom>
                  <a:ln w="508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00394CD-2672-47BF-97EE-158C141BFE82}"/>
                    </a:ext>
                  </a:extLst>
                </p:cNvPr>
                <p:cNvGrpSpPr/>
                <p:nvPr/>
              </p:nvGrpSpPr>
              <p:grpSpPr>
                <a:xfrm>
                  <a:off x="10809725" y="1526569"/>
                  <a:ext cx="1062245" cy="739230"/>
                  <a:chOff x="9832458" y="1148141"/>
                  <a:chExt cx="1487563" cy="1035214"/>
                </a:xfrm>
              </p:grpSpPr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C4243075-5A4C-492D-BDC2-DF4061EC27C0}"/>
                      </a:ext>
                    </a:extLst>
                  </p:cNvPr>
                  <p:cNvGrpSpPr/>
                  <p:nvPr/>
                </p:nvGrpSpPr>
                <p:grpSpPr>
                  <a:xfrm>
                    <a:off x="9832458" y="1148141"/>
                    <a:ext cx="964896" cy="823608"/>
                    <a:chOff x="1023046" y="2182983"/>
                    <a:chExt cx="1598140" cy="1364127"/>
                  </a:xfrm>
                </p:grpSpPr>
                <p:sp>
                  <p:nvSpPr>
                    <p:cNvPr id="19" name="Rectangle: Rounded Corners 18">
                      <a:extLst>
                        <a:ext uri="{FF2B5EF4-FFF2-40B4-BE49-F238E27FC236}">
                          <a16:creationId xmlns:a16="http://schemas.microsoft.com/office/drawing/2014/main" id="{BC5296F0-0DC3-4632-B293-8F8514219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3046" y="2182983"/>
                      <a:ext cx="1598140" cy="409528"/>
                    </a:xfrm>
                    <a:prstGeom prst="roundRect">
                      <a:avLst/>
                    </a:prstGeom>
                    <a:noFill/>
                    <a:ln w="508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Rectangle: Rounded Corners 19">
                      <a:extLst>
                        <a:ext uri="{FF2B5EF4-FFF2-40B4-BE49-F238E27FC236}">
                          <a16:creationId xmlns:a16="http://schemas.microsoft.com/office/drawing/2014/main" id="{F61B9E12-C7D7-4A9D-9D8D-AFC7FAC307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3046" y="2660282"/>
                      <a:ext cx="1598140" cy="409528"/>
                    </a:xfrm>
                    <a:prstGeom prst="roundRect">
                      <a:avLst/>
                    </a:prstGeom>
                    <a:noFill/>
                    <a:ln w="508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Rectangle: Rounded Corners 20">
                      <a:extLst>
                        <a:ext uri="{FF2B5EF4-FFF2-40B4-BE49-F238E27FC236}">
                          <a16:creationId xmlns:a16="http://schemas.microsoft.com/office/drawing/2014/main" id="{C1267795-6314-484A-8BEE-B393D61B0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3046" y="3137582"/>
                      <a:ext cx="1598140" cy="409528"/>
                    </a:xfrm>
                    <a:prstGeom prst="roundRect">
                      <a:avLst/>
                    </a:prstGeom>
                    <a:noFill/>
                    <a:ln w="508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8F70745F-B3CC-48F5-8449-48D9A85FB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8720" y="2334407"/>
                      <a:ext cx="106680" cy="106680"/>
                    </a:xfrm>
                    <a:prstGeom prst="ellipse">
                      <a:avLst/>
                    </a:prstGeom>
                    <a:noFill/>
                    <a:ln w="508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057D68FC-C1BB-4592-A044-BD9509CC46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8720" y="2811706"/>
                      <a:ext cx="106680" cy="106680"/>
                    </a:xfrm>
                    <a:prstGeom prst="ellipse">
                      <a:avLst/>
                    </a:prstGeom>
                    <a:noFill/>
                    <a:ln w="508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CC74CF07-36FD-4337-8178-30BFB00A5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8720" y="3289006"/>
                      <a:ext cx="106680" cy="106680"/>
                    </a:xfrm>
                    <a:prstGeom prst="ellipse">
                      <a:avLst/>
                    </a:prstGeom>
                    <a:noFill/>
                    <a:ln w="508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5" name="Straight Connector 24">
                      <a:extLst>
                        <a:ext uri="{FF2B5EF4-FFF2-40B4-BE49-F238E27FC236}">
                          <a16:creationId xmlns:a16="http://schemas.microsoft.com/office/drawing/2014/main" id="{952EA997-9B96-491C-8EF4-D1C4F13B969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453020" y="2387747"/>
                      <a:ext cx="1002082" cy="0"/>
                    </a:xfrm>
                    <a:prstGeom prst="line">
                      <a:avLst/>
                    </a:prstGeom>
                    <a:ln w="508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Straight Connector 25">
                      <a:extLst>
                        <a:ext uri="{FF2B5EF4-FFF2-40B4-BE49-F238E27FC236}">
                          <a16:creationId xmlns:a16="http://schemas.microsoft.com/office/drawing/2014/main" id="{374449F0-2067-4C25-B1AB-2C508A111AB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453020" y="2865046"/>
                      <a:ext cx="1002082" cy="0"/>
                    </a:xfrm>
                    <a:prstGeom prst="line">
                      <a:avLst/>
                    </a:prstGeom>
                    <a:ln w="508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Straight Connector 26">
                      <a:extLst>
                        <a:ext uri="{FF2B5EF4-FFF2-40B4-BE49-F238E27FC236}">
                          <a16:creationId xmlns:a16="http://schemas.microsoft.com/office/drawing/2014/main" id="{471C92B1-519E-4865-858F-635810CC25A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453020" y="3342346"/>
                      <a:ext cx="1002082" cy="0"/>
                    </a:xfrm>
                    <a:prstGeom prst="line">
                      <a:avLst/>
                    </a:prstGeom>
                    <a:ln w="508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8" name="图片 39">
                    <a:extLst>
                      <a:ext uri="{FF2B5EF4-FFF2-40B4-BE49-F238E27FC236}">
                        <a16:creationId xmlns:a16="http://schemas.microsoft.com/office/drawing/2014/main" id="{E7CB972F-FC4A-4554-AC39-2C5375AC03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777378" y="1628720"/>
                    <a:ext cx="542643" cy="55463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2F74B31-9AEB-4A14-B319-8B2280B63FE6}"/>
                    </a:ext>
                  </a:extLst>
                </p:cNvPr>
                <p:cNvGrpSpPr/>
                <p:nvPr/>
              </p:nvGrpSpPr>
              <p:grpSpPr>
                <a:xfrm>
                  <a:off x="7970640" y="1463382"/>
                  <a:ext cx="1610937" cy="733745"/>
                  <a:chOff x="7142210" y="1260182"/>
                  <a:chExt cx="1610937" cy="733745"/>
                </a:xfrm>
              </p:grpSpPr>
              <p:sp>
                <p:nvSpPr>
                  <p:cNvPr id="5" name="Cloud 4">
                    <a:extLst>
                      <a:ext uri="{FF2B5EF4-FFF2-40B4-BE49-F238E27FC236}">
                        <a16:creationId xmlns:a16="http://schemas.microsoft.com/office/drawing/2014/main" id="{71F33095-7889-471C-B603-18FD5E9FA0BA}"/>
                      </a:ext>
                    </a:extLst>
                  </p:cNvPr>
                  <p:cNvSpPr/>
                  <p:nvPr/>
                </p:nvSpPr>
                <p:spPr>
                  <a:xfrm>
                    <a:off x="7142210" y="1260182"/>
                    <a:ext cx="1610937" cy="733745"/>
                  </a:xfrm>
                  <a:prstGeom prst="cloud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8" name="Picture 27" descr="A picture containing shape&#10;&#10;Description automatically generated">
                    <a:extLst>
                      <a:ext uri="{FF2B5EF4-FFF2-40B4-BE49-F238E27FC236}">
                        <a16:creationId xmlns:a16="http://schemas.microsoft.com/office/drawing/2014/main" id="{61A8F806-991C-4432-A0D8-F5AB017548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4955" b="24711"/>
                  <a:stretch/>
                </p:blipFill>
                <p:spPr>
                  <a:xfrm>
                    <a:off x="7546864" y="1415226"/>
                    <a:ext cx="826841" cy="416177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</p:pic>
            </p:grpSp>
            <p:sp>
              <p:nvSpPr>
                <p:cNvPr id="33" name="Arrow: Right 32">
                  <a:extLst>
                    <a:ext uri="{FF2B5EF4-FFF2-40B4-BE49-F238E27FC236}">
                      <a16:creationId xmlns:a16="http://schemas.microsoft.com/office/drawing/2014/main" id="{A937EFCC-9DB7-4E27-8999-6F65EEA5AF0A}"/>
                    </a:ext>
                  </a:extLst>
                </p:cNvPr>
                <p:cNvSpPr/>
                <p:nvPr/>
              </p:nvSpPr>
              <p:spPr>
                <a:xfrm>
                  <a:off x="6681330" y="1606541"/>
                  <a:ext cx="1322636" cy="458934"/>
                </a:xfrm>
                <a:prstGeom prst="rightArrow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/>
                    <a:t>Request</a:t>
                  </a:r>
                </a:p>
              </p:txBody>
            </p:sp>
            <p:sp>
              <p:nvSpPr>
                <p:cNvPr id="36" name="Lightning Bolt 35">
                  <a:extLst>
                    <a:ext uri="{FF2B5EF4-FFF2-40B4-BE49-F238E27FC236}">
                      <a16:creationId xmlns:a16="http://schemas.microsoft.com/office/drawing/2014/main" id="{8A7BCB8C-DB34-40D0-B931-D2660AD3F71E}"/>
                    </a:ext>
                  </a:extLst>
                </p:cNvPr>
                <p:cNvSpPr/>
                <p:nvPr/>
              </p:nvSpPr>
              <p:spPr>
                <a:xfrm rot="21337360" flipH="1">
                  <a:off x="9985943" y="1071306"/>
                  <a:ext cx="408242" cy="706140"/>
                </a:xfrm>
                <a:prstGeom prst="lightningBol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8BF1130-2BF9-F15E-C083-5858FD2CFD06}"/>
                </a:ext>
              </a:extLst>
            </p:cNvPr>
            <p:cNvSpPr/>
            <p:nvPr/>
          </p:nvSpPr>
          <p:spPr>
            <a:xfrm>
              <a:off x="6306775" y="3080866"/>
              <a:ext cx="914557" cy="2396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3430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E0ADE6-7ABB-4BFE-A03A-BE26901C23B3}"/>
              </a:ext>
            </a:extLst>
          </p:cNvPr>
          <p:cNvCxnSpPr>
            <a:cxnSpLocks/>
          </p:cNvCxnSpPr>
          <p:nvPr/>
        </p:nvCxnSpPr>
        <p:spPr>
          <a:xfrm>
            <a:off x="655033" y="3414756"/>
            <a:ext cx="0" cy="838779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Challenge: </a:t>
            </a:r>
            <a:r>
              <a:rPr lang="en-US" b="1">
                <a:latin typeface="+mn-lt"/>
              </a:rPr>
              <a:t>System Recovery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2819291" y="1321395"/>
            <a:ext cx="964896" cy="823608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9E5C47-7F91-44F4-91A1-07223DFA59CD}"/>
              </a:ext>
            </a:extLst>
          </p:cNvPr>
          <p:cNvSpPr txBox="1"/>
          <p:nvPr/>
        </p:nvSpPr>
        <p:spPr>
          <a:xfrm>
            <a:off x="2431935" y="2185922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9FCFF-61E3-4379-B861-38986EF1E739}"/>
              </a:ext>
            </a:extLst>
          </p:cNvPr>
          <p:cNvSpPr txBox="1"/>
          <p:nvPr/>
        </p:nvSpPr>
        <p:spPr>
          <a:xfrm>
            <a:off x="9382350" y="2185922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sp>
        <p:nvSpPr>
          <p:cNvPr id="63" name="Cloud 62">
            <a:extLst>
              <a:ext uri="{FF2B5EF4-FFF2-40B4-BE49-F238E27FC236}">
                <a16:creationId xmlns:a16="http://schemas.microsoft.com/office/drawing/2014/main" id="{3324FA46-1FB7-4854-8B6C-96227826D9D3}"/>
              </a:ext>
            </a:extLst>
          </p:cNvPr>
          <p:cNvSpPr/>
          <p:nvPr/>
        </p:nvSpPr>
        <p:spPr>
          <a:xfrm>
            <a:off x="5200693" y="1219852"/>
            <a:ext cx="2960332" cy="1025212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070634-E7C8-4AB9-B596-8967498315DE}"/>
              </a:ext>
            </a:extLst>
          </p:cNvPr>
          <p:cNvGrpSpPr/>
          <p:nvPr/>
        </p:nvGrpSpPr>
        <p:grpSpPr>
          <a:xfrm>
            <a:off x="3297520" y="2729500"/>
            <a:ext cx="6965164" cy="2275174"/>
            <a:chOff x="3297520" y="3303343"/>
            <a:chExt cx="6965164" cy="262670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97520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6834233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2684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1875AA7-47FA-4EB5-9B0A-035AB0FE1DF6}"/>
              </a:ext>
            </a:extLst>
          </p:cNvPr>
          <p:cNvSpPr txBox="1"/>
          <p:nvPr/>
        </p:nvSpPr>
        <p:spPr>
          <a:xfrm>
            <a:off x="5015" y="1739747"/>
            <a:ext cx="270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Client’s progress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13</a:t>
            </a:fld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546262-63F0-43AE-A6CB-984C44196EC0}"/>
              </a:ext>
            </a:extLst>
          </p:cNvPr>
          <p:cNvCxnSpPr>
            <a:cxnSpLocks/>
          </p:cNvCxnSpPr>
          <p:nvPr/>
        </p:nvCxnSpPr>
        <p:spPr>
          <a:xfrm>
            <a:off x="655033" y="4325767"/>
            <a:ext cx="0" cy="754234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2335478"/>
            <a:ext cx="0" cy="447256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A picture containing shape&#10;&#10;Description automatically generated">
            <a:extLst>
              <a:ext uri="{FF2B5EF4-FFF2-40B4-BE49-F238E27FC236}">
                <a16:creationId xmlns:a16="http://schemas.microsoft.com/office/drawing/2014/main" id="{A304E0AD-38AF-468A-844C-135BA21B6F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5" b="24711"/>
          <a:stretch/>
        </p:blipFill>
        <p:spPr>
          <a:xfrm>
            <a:off x="6228039" y="1405739"/>
            <a:ext cx="1157904" cy="582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67" name="Arrow: Right 66">
            <a:extLst>
              <a:ext uri="{FF2B5EF4-FFF2-40B4-BE49-F238E27FC236}">
                <a16:creationId xmlns:a16="http://schemas.microsoft.com/office/drawing/2014/main" id="{F78CC639-A63E-4D38-AC93-211644ADBF6C}"/>
              </a:ext>
            </a:extLst>
          </p:cNvPr>
          <p:cNvSpPr/>
          <p:nvPr/>
        </p:nvSpPr>
        <p:spPr>
          <a:xfrm rot="197461">
            <a:off x="3361884" y="2684222"/>
            <a:ext cx="3473268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424D1326-85C6-49A0-ABD6-67CE35FD178C}"/>
              </a:ext>
            </a:extLst>
          </p:cNvPr>
          <p:cNvSpPr/>
          <p:nvPr/>
        </p:nvSpPr>
        <p:spPr>
          <a:xfrm rot="21447258" flipH="1">
            <a:off x="3380565" y="3849990"/>
            <a:ext cx="3324375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Response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9C799C1C-7EA7-44A7-A796-CB28A630F93B}"/>
              </a:ext>
            </a:extLst>
          </p:cNvPr>
          <p:cNvSpPr/>
          <p:nvPr/>
        </p:nvSpPr>
        <p:spPr>
          <a:xfrm rot="5400000">
            <a:off x="6333952" y="3396815"/>
            <a:ext cx="584034" cy="45878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CE6AA4-EE2D-420C-A88D-4635C5520054}"/>
              </a:ext>
            </a:extLst>
          </p:cNvPr>
          <p:cNvSpPr txBox="1"/>
          <p:nvPr/>
        </p:nvSpPr>
        <p:spPr>
          <a:xfrm>
            <a:off x="6806991" y="3332113"/>
            <a:ext cx="103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Log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9843430" y="1272578"/>
            <a:ext cx="1487563" cy="1035214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0918B60-B4B5-45EB-86DE-7AF6E6A0F624}"/>
              </a:ext>
            </a:extLst>
          </p:cNvPr>
          <p:cNvSpPr txBox="1"/>
          <p:nvPr/>
        </p:nvSpPr>
        <p:spPr>
          <a:xfrm rot="166144">
            <a:off x="4174184" y="2359621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Set (x, 1)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592C672-E43D-499D-9363-D8457EAC28BC}"/>
              </a:ext>
            </a:extLst>
          </p:cNvPr>
          <p:cNvSpPr txBox="1"/>
          <p:nvPr/>
        </p:nvSpPr>
        <p:spPr>
          <a:xfrm rot="21406480">
            <a:off x="4134967" y="3591199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71" name="箭头: 左右 41">
            <a:extLst>
              <a:ext uri="{FF2B5EF4-FFF2-40B4-BE49-F238E27FC236}">
                <a16:creationId xmlns:a16="http://schemas.microsoft.com/office/drawing/2014/main" id="{C33CE7AE-F94B-4950-BDEB-1CBF4BD9E6CE}"/>
              </a:ext>
            </a:extLst>
          </p:cNvPr>
          <p:cNvSpPr/>
          <p:nvPr/>
        </p:nvSpPr>
        <p:spPr>
          <a:xfrm>
            <a:off x="3779078" y="1610082"/>
            <a:ext cx="1411110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箭头: 左右 41">
            <a:extLst>
              <a:ext uri="{FF2B5EF4-FFF2-40B4-BE49-F238E27FC236}">
                <a16:creationId xmlns:a16="http://schemas.microsoft.com/office/drawing/2014/main" id="{E4CF1363-B790-4FEB-9F41-4457FAD7EF05}"/>
              </a:ext>
            </a:extLst>
          </p:cNvPr>
          <p:cNvSpPr/>
          <p:nvPr/>
        </p:nvSpPr>
        <p:spPr>
          <a:xfrm>
            <a:off x="8188480" y="1548126"/>
            <a:ext cx="1654702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86718A07-6CD6-4317-8FF4-E756F7BB205C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The client receives ACK and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cannot resend </a:t>
            </a:r>
            <a:r>
              <a:rPr lang="en-US" sz="2800">
                <a:solidFill>
                  <a:schemeClr val="tx1"/>
                </a:solidFill>
              </a:rPr>
              <a:t>the request</a:t>
            </a:r>
            <a:endParaRPr lang="en-US" sz="28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666E2782-599C-4835-91BD-33DA086A7343}"/>
              </a:ext>
            </a:extLst>
          </p:cNvPr>
          <p:cNvSpPr/>
          <p:nvPr/>
        </p:nvSpPr>
        <p:spPr>
          <a:xfrm rot="197461">
            <a:off x="6900787" y="2905571"/>
            <a:ext cx="1739800" cy="55230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87" name="Lightning Bolt 86">
            <a:extLst>
              <a:ext uri="{FF2B5EF4-FFF2-40B4-BE49-F238E27FC236}">
                <a16:creationId xmlns:a16="http://schemas.microsoft.com/office/drawing/2014/main" id="{CA6F09D1-3008-4BC6-A12A-2A5D5027D8C9}"/>
              </a:ext>
            </a:extLst>
          </p:cNvPr>
          <p:cNvSpPr/>
          <p:nvPr/>
        </p:nvSpPr>
        <p:spPr>
          <a:xfrm rot="21337360" flipH="1">
            <a:off x="8578252" y="2127266"/>
            <a:ext cx="703759" cy="1217298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336641A-E3B2-4075-98E1-3F949F8F993A}"/>
              </a:ext>
            </a:extLst>
          </p:cNvPr>
          <p:cNvSpPr txBox="1"/>
          <p:nvPr/>
        </p:nvSpPr>
        <p:spPr>
          <a:xfrm>
            <a:off x="8865046" y="2782734"/>
            <a:ext cx="1225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Failure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1A0A706-5121-4138-8457-6EC76E2C65AF}"/>
              </a:ext>
            </a:extLst>
          </p:cNvPr>
          <p:cNvSpPr txBox="1"/>
          <p:nvPr/>
        </p:nvSpPr>
        <p:spPr>
          <a:xfrm>
            <a:off x="5771201" y="2220274"/>
            <a:ext cx="2081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PMNet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6F65E-1B78-4C33-B025-4E629A9B967C}"/>
              </a:ext>
            </a:extLst>
          </p:cNvPr>
          <p:cNvSpPr txBox="1"/>
          <p:nvPr/>
        </p:nvSpPr>
        <p:spPr>
          <a:xfrm>
            <a:off x="361543" y="1080665"/>
            <a:ext cx="323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Failure</a:t>
            </a:r>
          </a:p>
        </p:txBody>
      </p:sp>
      <p:pic>
        <p:nvPicPr>
          <p:cNvPr id="80" name="Graphic 79" descr="Hourglass Finished with solid fill">
            <a:extLst>
              <a:ext uri="{FF2B5EF4-FFF2-40B4-BE49-F238E27FC236}">
                <a16:creationId xmlns:a16="http://schemas.microsoft.com/office/drawing/2014/main" id="{77354315-4286-41F5-93D0-2247BD011D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594" y="2735915"/>
            <a:ext cx="720818" cy="7208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348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4" grpId="0"/>
      <p:bldP spid="70" grpId="0"/>
      <p:bldP spid="72" grpId="0"/>
      <p:bldP spid="86" grpId="0" animBg="1"/>
      <p:bldP spid="66" grpId="0" animBg="1"/>
      <p:bldP spid="87" grpId="0" animBg="1"/>
      <p:bldP spid="8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Solution: </a:t>
            </a:r>
            <a:r>
              <a:rPr lang="en-US" b="1">
                <a:latin typeface="+mn-lt"/>
              </a:rPr>
              <a:t>Recover from Persistent Logs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2819291" y="2110840"/>
            <a:ext cx="964896" cy="823608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9E5C47-7F91-44F4-91A1-07223DFA59CD}"/>
              </a:ext>
            </a:extLst>
          </p:cNvPr>
          <p:cNvSpPr txBox="1"/>
          <p:nvPr/>
        </p:nvSpPr>
        <p:spPr>
          <a:xfrm>
            <a:off x="2431935" y="2975367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9FCFF-61E3-4379-B861-38986EF1E739}"/>
              </a:ext>
            </a:extLst>
          </p:cNvPr>
          <p:cNvSpPr txBox="1"/>
          <p:nvPr/>
        </p:nvSpPr>
        <p:spPr>
          <a:xfrm>
            <a:off x="9382350" y="2975367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sp>
        <p:nvSpPr>
          <p:cNvPr id="63" name="Cloud 62">
            <a:extLst>
              <a:ext uri="{FF2B5EF4-FFF2-40B4-BE49-F238E27FC236}">
                <a16:creationId xmlns:a16="http://schemas.microsoft.com/office/drawing/2014/main" id="{3324FA46-1FB7-4854-8B6C-96227826D9D3}"/>
              </a:ext>
            </a:extLst>
          </p:cNvPr>
          <p:cNvSpPr/>
          <p:nvPr/>
        </p:nvSpPr>
        <p:spPr>
          <a:xfrm>
            <a:off x="5200693" y="2009297"/>
            <a:ext cx="2960332" cy="1025212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070634-E7C8-4AB9-B596-8967498315DE}"/>
              </a:ext>
            </a:extLst>
          </p:cNvPr>
          <p:cNvGrpSpPr/>
          <p:nvPr/>
        </p:nvGrpSpPr>
        <p:grpSpPr>
          <a:xfrm>
            <a:off x="3297520" y="3518945"/>
            <a:ext cx="6965164" cy="2275174"/>
            <a:chOff x="3297520" y="3303343"/>
            <a:chExt cx="6965164" cy="262670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97520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6834233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2684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1875AA7-47FA-4EB5-9B0A-035AB0FE1DF6}"/>
              </a:ext>
            </a:extLst>
          </p:cNvPr>
          <p:cNvSpPr txBox="1"/>
          <p:nvPr/>
        </p:nvSpPr>
        <p:spPr>
          <a:xfrm>
            <a:off x="5015" y="2529192"/>
            <a:ext cx="270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Client’s progress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14</a:t>
            </a:fld>
            <a:endParaRPr lang="en-US"/>
          </a:p>
        </p:txBody>
      </p:sp>
      <p:pic>
        <p:nvPicPr>
          <p:cNvPr id="65" name="Picture 64" descr="A picture containing shape&#10;&#10;Description automatically generated">
            <a:extLst>
              <a:ext uri="{FF2B5EF4-FFF2-40B4-BE49-F238E27FC236}">
                <a16:creationId xmlns:a16="http://schemas.microsoft.com/office/drawing/2014/main" id="{A304E0AD-38AF-468A-844C-135BA21B6F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5" b="24711"/>
          <a:stretch/>
        </p:blipFill>
        <p:spPr>
          <a:xfrm>
            <a:off x="6228039" y="2195184"/>
            <a:ext cx="1157904" cy="582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9843430" y="2062023"/>
            <a:ext cx="1487563" cy="1035214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1" name="箭头: 左右 41">
            <a:extLst>
              <a:ext uri="{FF2B5EF4-FFF2-40B4-BE49-F238E27FC236}">
                <a16:creationId xmlns:a16="http://schemas.microsoft.com/office/drawing/2014/main" id="{C33CE7AE-F94B-4950-BDEB-1CBF4BD9E6CE}"/>
              </a:ext>
            </a:extLst>
          </p:cNvPr>
          <p:cNvSpPr/>
          <p:nvPr/>
        </p:nvSpPr>
        <p:spPr>
          <a:xfrm>
            <a:off x="3779078" y="2399527"/>
            <a:ext cx="1411110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箭头: 左右 41">
            <a:extLst>
              <a:ext uri="{FF2B5EF4-FFF2-40B4-BE49-F238E27FC236}">
                <a16:creationId xmlns:a16="http://schemas.microsoft.com/office/drawing/2014/main" id="{E4CF1363-B790-4FEB-9F41-4457FAD7EF05}"/>
              </a:ext>
            </a:extLst>
          </p:cNvPr>
          <p:cNvSpPr/>
          <p:nvPr/>
        </p:nvSpPr>
        <p:spPr>
          <a:xfrm>
            <a:off x="8188480" y="2337571"/>
            <a:ext cx="1654702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86718A07-6CD6-4317-8FF4-E756F7BB205C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</a:rPr>
              <a:t>PMNet</a:t>
            </a:r>
            <a:r>
              <a:rPr lang="en-US" sz="2800">
                <a:solidFill>
                  <a:schemeClr val="tx1"/>
                </a:solidFill>
              </a:rPr>
              <a:t> recovers lost requests from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persistent logs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1A0A706-5121-4138-8457-6EC76E2C65AF}"/>
              </a:ext>
            </a:extLst>
          </p:cNvPr>
          <p:cNvSpPr txBox="1"/>
          <p:nvPr/>
        </p:nvSpPr>
        <p:spPr>
          <a:xfrm>
            <a:off x="5771201" y="3009719"/>
            <a:ext cx="2081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err="1"/>
              <a:t>PMNet</a:t>
            </a:r>
            <a:endParaRPr lang="en-US" sz="2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6F65E-1B78-4C33-B025-4E629A9B967C}"/>
              </a:ext>
            </a:extLst>
          </p:cNvPr>
          <p:cNvSpPr txBox="1"/>
          <p:nvPr/>
        </p:nvSpPr>
        <p:spPr>
          <a:xfrm>
            <a:off x="361543" y="1870110"/>
            <a:ext cx="323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Recovery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993B983-6B56-420B-B888-468B2205CC14}"/>
              </a:ext>
            </a:extLst>
          </p:cNvPr>
          <p:cNvSpPr txBox="1"/>
          <p:nvPr/>
        </p:nvSpPr>
        <p:spPr>
          <a:xfrm>
            <a:off x="10356233" y="5339837"/>
            <a:ext cx="1487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Process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625DEA0D-1392-444E-931F-5952B3DB6F74}"/>
              </a:ext>
            </a:extLst>
          </p:cNvPr>
          <p:cNvSpPr/>
          <p:nvPr/>
        </p:nvSpPr>
        <p:spPr>
          <a:xfrm rot="21447258" flipH="1">
            <a:off x="6891886" y="3950525"/>
            <a:ext cx="3324375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err="1"/>
              <a:t>Retrans</a:t>
            </a:r>
            <a:endParaRPr lang="en-US" sz="2400" b="1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A5C3DCBA-971E-438C-A241-96554090B787}"/>
              </a:ext>
            </a:extLst>
          </p:cNvPr>
          <p:cNvSpPr/>
          <p:nvPr/>
        </p:nvSpPr>
        <p:spPr>
          <a:xfrm rot="197461">
            <a:off x="6924805" y="4720240"/>
            <a:ext cx="3324384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Resend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F894CA-1924-43FB-8C1A-D6A6E5E666F8}"/>
              </a:ext>
            </a:extLst>
          </p:cNvPr>
          <p:cNvSpPr txBox="1"/>
          <p:nvPr/>
        </p:nvSpPr>
        <p:spPr>
          <a:xfrm>
            <a:off x="5083728" y="4342714"/>
            <a:ext cx="1403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Look up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E48A7C37-FFC6-4314-A164-696CAFF79D8B}"/>
              </a:ext>
            </a:extLst>
          </p:cNvPr>
          <p:cNvSpPr/>
          <p:nvPr/>
        </p:nvSpPr>
        <p:spPr>
          <a:xfrm rot="5400000">
            <a:off x="9762506" y="5363450"/>
            <a:ext cx="584034" cy="45878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4B6A6D88-2081-448A-9C7F-E3E5B750A092}"/>
              </a:ext>
            </a:extLst>
          </p:cNvPr>
          <p:cNvSpPr/>
          <p:nvPr/>
        </p:nvSpPr>
        <p:spPr>
          <a:xfrm rot="5400000">
            <a:off x="6331036" y="4388748"/>
            <a:ext cx="584034" cy="45878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58E62C5-5D56-4759-B74F-565B4D40AF2C}"/>
              </a:ext>
            </a:extLst>
          </p:cNvPr>
          <p:cNvCxnSpPr>
            <a:cxnSpLocks/>
          </p:cNvCxnSpPr>
          <p:nvPr/>
        </p:nvCxnSpPr>
        <p:spPr>
          <a:xfrm>
            <a:off x="655033" y="3435278"/>
            <a:ext cx="0" cy="2408767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phic 7" descr="Heart with pulse with solid fill">
            <a:extLst>
              <a:ext uri="{FF2B5EF4-FFF2-40B4-BE49-F238E27FC236}">
                <a16:creationId xmlns:a16="http://schemas.microsoft.com/office/drawing/2014/main" id="{1DCD6F05-0694-4807-A998-75D0653C3A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98610" y="1167047"/>
            <a:ext cx="914400" cy="9144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D6BB792-A4E6-4F12-B0CC-2D079B41E577}"/>
              </a:ext>
            </a:extLst>
          </p:cNvPr>
          <p:cNvSpPr txBox="1"/>
          <p:nvPr/>
        </p:nvSpPr>
        <p:spPr>
          <a:xfrm>
            <a:off x="10354080" y="1369695"/>
            <a:ext cx="1538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Heartbeat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302663-4BF7-4FC5-BBEC-8F8473D11C13}"/>
              </a:ext>
            </a:extLst>
          </p:cNvPr>
          <p:cNvSpPr txBox="1"/>
          <p:nvPr/>
        </p:nvSpPr>
        <p:spPr>
          <a:xfrm>
            <a:off x="813661" y="876141"/>
            <a:ext cx="83854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Server sends </a:t>
            </a:r>
            <a:r>
              <a:rPr lang="en-US" sz="2000" err="1"/>
              <a:t>Retrans</a:t>
            </a:r>
            <a:endParaRPr lang="en-US" sz="2000"/>
          </a:p>
          <a:p>
            <a:r>
              <a:rPr lang="en-US" sz="2000" err="1"/>
              <a:t>PMNet</a:t>
            </a:r>
            <a:r>
              <a:rPr lang="en-US" sz="2000"/>
              <a:t> looks up logged update request</a:t>
            </a:r>
          </a:p>
          <a:p>
            <a:r>
              <a:rPr lang="en-US" sz="2000" err="1"/>
              <a:t>PMNet</a:t>
            </a:r>
            <a:r>
              <a:rPr lang="en-US" sz="2000"/>
              <a:t> resends logged request to the server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50ABADE-BC41-412E-AA84-0E9230F0635E}"/>
              </a:ext>
            </a:extLst>
          </p:cNvPr>
          <p:cNvSpPr/>
          <p:nvPr/>
        </p:nvSpPr>
        <p:spPr>
          <a:xfrm>
            <a:off x="508288" y="935173"/>
            <a:ext cx="293490" cy="293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71B5B55-1CDD-49F4-91D1-448DFB963D60}"/>
              </a:ext>
            </a:extLst>
          </p:cNvPr>
          <p:cNvSpPr/>
          <p:nvPr/>
        </p:nvSpPr>
        <p:spPr>
          <a:xfrm>
            <a:off x="508288" y="1236179"/>
            <a:ext cx="293490" cy="293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587A043-CE6D-417F-AF0B-6C51AB641E97}"/>
              </a:ext>
            </a:extLst>
          </p:cNvPr>
          <p:cNvSpPr/>
          <p:nvPr/>
        </p:nvSpPr>
        <p:spPr>
          <a:xfrm>
            <a:off x="508288" y="1554963"/>
            <a:ext cx="293490" cy="293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949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0" grpId="0"/>
      <p:bldP spid="81" grpId="0" animBg="1"/>
      <p:bldP spid="84" grpId="0" animBg="1"/>
      <p:bldP spid="89" grpId="0"/>
      <p:bldP spid="90" grpId="0" animBg="1"/>
      <p:bldP spid="91" grpId="0" animBg="1"/>
      <p:bldP spid="64" grpId="0"/>
      <p:bldP spid="66" grpId="0" animBg="1"/>
      <p:bldP spid="67" grpId="0" animBg="1"/>
      <p:bldP spid="6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1BE8-4924-4E52-A72F-0112FD0F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  <a:cs typeface="Helvetica"/>
              </a:rPr>
              <a:t>Outline</a:t>
            </a:r>
            <a:endParaRPr lang="en-US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E58EC-9C5D-4967-B929-24B149B1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15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430AF9-12DF-4154-852B-C7F0F137133A}"/>
              </a:ext>
            </a:extLst>
          </p:cNvPr>
          <p:cNvSpPr/>
          <p:nvPr/>
        </p:nvSpPr>
        <p:spPr>
          <a:xfrm>
            <a:off x="3287785" y="1362006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Background and Motivation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54E9DB-5449-44CC-945B-50189E4D25DA}"/>
              </a:ext>
            </a:extLst>
          </p:cNvPr>
          <p:cNvSpPr/>
          <p:nvPr/>
        </p:nvSpPr>
        <p:spPr>
          <a:xfrm>
            <a:off x="3287782" y="3108957"/>
            <a:ext cx="5616429" cy="75194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PMNet Design</a:t>
            </a:r>
            <a:endParaRPr lang="en-US" sz="2800" b="1">
              <a:solidFill>
                <a:schemeClr val="tx1"/>
              </a:solidFill>
              <a:cs typeface="Helvetic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7064FC-D595-46A6-A3A8-0D34AE8553DC}"/>
              </a:ext>
            </a:extLst>
          </p:cNvPr>
          <p:cNvSpPr/>
          <p:nvPr/>
        </p:nvSpPr>
        <p:spPr>
          <a:xfrm>
            <a:off x="3287782" y="4861161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515EA2-DF05-451E-821C-4076F3B5E5E5}"/>
              </a:ext>
            </a:extLst>
          </p:cNvPr>
          <p:cNvSpPr/>
          <p:nvPr/>
        </p:nvSpPr>
        <p:spPr>
          <a:xfrm>
            <a:off x="3287782" y="5740928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FB27E9-26AC-4C37-B51E-D42B567C5303}"/>
              </a:ext>
            </a:extLst>
          </p:cNvPr>
          <p:cNvSpPr/>
          <p:nvPr/>
        </p:nvSpPr>
        <p:spPr>
          <a:xfrm>
            <a:off x="3287782" y="3981394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Caching and Replication</a:t>
            </a:r>
            <a:endParaRPr lang="en-US" sz="2800" b="1">
              <a:solidFill>
                <a:schemeClr val="bg2">
                  <a:lumMod val="75000"/>
                </a:schemeClr>
              </a:solidFill>
              <a:cs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D69B36-97E0-45A5-8FB3-C6684E05252D}"/>
              </a:ext>
            </a:extLst>
          </p:cNvPr>
          <p:cNvSpPr/>
          <p:nvPr/>
        </p:nvSpPr>
        <p:spPr>
          <a:xfrm>
            <a:off x="3287782" y="2236520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In-network Data Persistence</a:t>
            </a:r>
          </a:p>
        </p:txBody>
      </p:sp>
    </p:spTree>
    <p:extLst>
      <p:ext uri="{BB962C8B-B14F-4D97-AF65-F5344CB8AC3E}">
        <p14:creationId xmlns:p14="http://schemas.microsoft.com/office/powerpoint/2010/main" val="1252400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0D9CF-E0AC-4AFD-A947-9E96C203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7542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PMNet</a:t>
            </a:r>
            <a:r>
              <a:rPr lang="en-US" dirty="0">
                <a:latin typeface="+mn-lt"/>
              </a:rPr>
              <a:t> Design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DE8BF-30AA-4616-B89C-0B2EB4811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2DFBE1-AF33-4AA1-B8EE-E5E840ABFDF1}"/>
              </a:ext>
            </a:extLst>
          </p:cNvPr>
          <p:cNvGrpSpPr/>
          <p:nvPr/>
        </p:nvGrpSpPr>
        <p:grpSpPr>
          <a:xfrm>
            <a:off x="1787783" y="2180078"/>
            <a:ext cx="964896" cy="823608"/>
            <a:chOff x="1023046" y="2182983"/>
            <a:chExt cx="1598140" cy="13641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5BDC62B-FF2B-4E2B-9ADF-B6B242F7E851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4529590-7975-40C6-98B4-9936F6458502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E877EBB-32F2-4461-9BA3-60D2FB4C2FA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639E85D-19E0-4722-A8A0-6D1C9BD21AB4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CDEE54-B10B-4EA3-8864-93AF12B96BCE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7C2594-95B3-4301-A8B3-5A327B736D5C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8E016B-5F47-489F-8FFE-2D17C0CF8129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A8FD48B-B00A-4EB1-8057-A8F911BFC6D6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D066FE-B57B-431A-A90C-3F11E3C414DB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3EEA02C-585F-4670-A7E4-0FC85BAAC69A}"/>
              </a:ext>
            </a:extLst>
          </p:cNvPr>
          <p:cNvSpPr txBox="1"/>
          <p:nvPr/>
        </p:nvSpPr>
        <p:spPr>
          <a:xfrm>
            <a:off x="9021309" y="3044605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24036A-76EE-4B56-B587-C452400FA9A4}"/>
              </a:ext>
            </a:extLst>
          </p:cNvPr>
          <p:cNvGrpSpPr/>
          <p:nvPr/>
        </p:nvGrpSpPr>
        <p:grpSpPr>
          <a:xfrm>
            <a:off x="9416235" y="2197903"/>
            <a:ext cx="1487563" cy="1035214"/>
            <a:chOff x="9832458" y="1148141"/>
            <a:chExt cx="1487563" cy="103521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FC12D5-FB2D-4F5D-89DD-A06EAD23F762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91C6D53-FA94-4209-AF91-E03AC709611A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52F92268-D0F5-4AE5-80ED-8ACC102C13BE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C8EE5682-6917-4C83-9AA5-BEF9DA455E3F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C936A30-EC9A-4248-B2B1-78F1CF704B69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0FFE9D2-97E5-4F54-9047-698ACDC192E4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0A0200D-1B20-4178-B3EE-AF154E7E7854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2648035-F037-41FF-AD5D-B029E2C02349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EA66920-93CD-4935-9C5E-490314A80D86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316F5FE-C1A6-49F1-9748-9E76D978291B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图片 39">
              <a:extLst>
                <a:ext uri="{FF2B5EF4-FFF2-40B4-BE49-F238E27FC236}">
                  <a16:creationId xmlns:a16="http://schemas.microsoft.com/office/drawing/2014/main" id="{9765F011-7469-4E07-9DDB-5C17685A5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2992CE7-1819-42AB-BBBE-DCF6986F9795}"/>
              </a:ext>
            </a:extLst>
          </p:cNvPr>
          <p:cNvSpPr txBox="1"/>
          <p:nvPr/>
        </p:nvSpPr>
        <p:spPr>
          <a:xfrm>
            <a:off x="1431677" y="3041863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5E8DE5-2686-4E84-BB27-B2FEDC94CE63}"/>
              </a:ext>
            </a:extLst>
          </p:cNvPr>
          <p:cNvSpPr txBox="1"/>
          <p:nvPr/>
        </p:nvSpPr>
        <p:spPr>
          <a:xfrm>
            <a:off x="5066642" y="4133671"/>
            <a:ext cx="2081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PMNet</a:t>
            </a:r>
            <a:endParaRPr lang="en-US" sz="28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9C0B34-19F0-463B-8405-74785D5C6677}"/>
              </a:ext>
            </a:extLst>
          </p:cNvPr>
          <p:cNvSpPr txBox="1"/>
          <p:nvPr/>
        </p:nvSpPr>
        <p:spPr>
          <a:xfrm>
            <a:off x="891419" y="1448067"/>
            <a:ext cx="989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PMNet</a:t>
            </a:r>
            <a:r>
              <a:rPr lang="en-US" sz="2400" dirty="0"/>
              <a:t> hardware: Use Match-Action Table (MAT) to control persistent memory</a:t>
            </a:r>
          </a:p>
        </p:txBody>
      </p:sp>
      <p:sp>
        <p:nvSpPr>
          <p:cNvPr id="47" name="箭头: 左右 41">
            <a:extLst>
              <a:ext uri="{FF2B5EF4-FFF2-40B4-BE49-F238E27FC236}">
                <a16:creationId xmlns:a16="http://schemas.microsoft.com/office/drawing/2014/main" id="{5DF93F60-5F19-4237-BE4C-FB76A6D17E1B}"/>
              </a:ext>
            </a:extLst>
          </p:cNvPr>
          <p:cNvSpPr/>
          <p:nvPr/>
        </p:nvSpPr>
        <p:spPr>
          <a:xfrm>
            <a:off x="2789765" y="2407215"/>
            <a:ext cx="1026363" cy="369332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左右 41">
            <a:extLst>
              <a:ext uri="{FF2B5EF4-FFF2-40B4-BE49-F238E27FC236}">
                <a16:creationId xmlns:a16="http://schemas.microsoft.com/office/drawing/2014/main" id="{192230F0-77D3-4799-84BD-4EC6621F61B7}"/>
              </a:ext>
            </a:extLst>
          </p:cNvPr>
          <p:cNvSpPr/>
          <p:nvPr/>
        </p:nvSpPr>
        <p:spPr>
          <a:xfrm>
            <a:off x="8415844" y="2435073"/>
            <a:ext cx="953310" cy="369332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5960395-4B94-47FF-89E9-3CC0779114D0}"/>
              </a:ext>
            </a:extLst>
          </p:cNvPr>
          <p:cNvSpPr/>
          <p:nvPr/>
        </p:nvSpPr>
        <p:spPr>
          <a:xfrm>
            <a:off x="4176483" y="2042108"/>
            <a:ext cx="3862286" cy="1933542"/>
          </a:xfrm>
          <a:prstGeom prst="round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3A0380-8AFB-40F9-AA72-BBEEFE1B1FE8}"/>
              </a:ext>
            </a:extLst>
          </p:cNvPr>
          <p:cNvSpPr/>
          <p:nvPr/>
        </p:nvSpPr>
        <p:spPr>
          <a:xfrm>
            <a:off x="4703622" y="2180079"/>
            <a:ext cx="2794768" cy="6243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chemeClr val="tx1"/>
                </a:solidFill>
              </a:rPr>
              <a:t>MAT Pipeline</a:t>
            </a:r>
          </a:p>
        </p:txBody>
      </p:sp>
      <p:pic>
        <p:nvPicPr>
          <p:cNvPr id="68" name="Picture 67" descr="A picture containing shape&#10;&#10;Description automatically generated">
            <a:extLst>
              <a:ext uri="{FF2B5EF4-FFF2-40B4-BE49-F238E27FC236}">
                <a16:creationId xmlns:a16="http://schemas.microsoft.com/office/drawing/2014/main" id="{01B8DCC9-E5E8-ECC7-BB83-2F87FD59F5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5" b="24711"/>
          <a:stretch/>
        </p:blipFill>
        <p:spPr>
          <a:xfrm>
            <a:off x="5462983" y="2924345"/>
            <a:ext cx="1266032" cy="6372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8CC4505-BC54-5377-980B-F0EDACA6171E}"/>
              </a:ext>
            </a:extLst>
          </p:cNvPr>
          <p:cNvSpPr txBox="1"/>
          <p:nvPr/>
        </p:nvSpPr>
        <p:spPr>
          <a:xfrm>
            <a:off x="4716862" y="3505432"/>
            <a:ext cx="2781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Persistent memory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73ADA1F-3C91-BB45-EA33-FE18291B8B17}"/>
              </a:ext>
            </a:extLst>
          </p:cNvPr>
          <p:cNvSpPr/>
          <p:nvPr/>
        </p:nvSpPr>
        <p:spPr>
          <a:xfrm>
            <a:off x="5088661" y="6124003"/>
            <a:ext cx="691768" cy="351590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Type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EBDEE2-9EB7-FC35-0622-D99C4776CC80}"/>
              </a:ext>
            </a:extLst>
          </p:cNvPr>
          <p:cNvSpPr/>
          <p:nvPr/>
        </p:nvSpPr>
        <p:spPr>
          <a:xfrm>
            <a:off x="5780429" y="6124003"/>
            <a:ext cx="1383536" cy="351590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Session ID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30E491-6A84-D943-43BA-3E6256360828}"/>
              </a:ext>
            </a:extLst>
          </p:cNvPr>
          <p:cNvSpPr/>
          <p:nvPr/>
        </p:nvSpPr>
        <p:spPr>
          <a:xfrm>
            <a:off x="7163965" y="6124003"/>
            <a:ext cx="1197352" cy="351590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SeqNum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0D63A0-8650-F0B0-00E1-BDF792DA25A6}"/>
              </a:ext>
            </a:extLst>
          </p:cNvPr>
          <p:cNvSpPr/>
          <p:nvPr/>
        </p:nvSpPr>
        <p:spPr>
          <a:xfrm>
            <a:off x="8361317" y="6124003"/>
            <a:ext cx="1314520" cy="351590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HashAddr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4E9CC9-4781-2867-61F6-0354BD34232A}"/>
              </a:ext>
            </a:extLst>
          </p:cNvPr>
          <p:cNvSpPr/>
          <p:nvPr/>
        </p:nvSpPr>
        <p:spPr>
          <a:xfrm>
            <a:off x="4396893" y="6124003"/>
            <a:ext cx="691768" cy="3515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UDP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57C0C3C-4F42-7FE9-B4F2-3EE416346953}"/>
              </a:ext>
            </a:extLst>
          </p:cNvPr>
          <p:cNvSpPr/>
          <p:nvPr/>
        </p:nvSpPr>
        <p:spPr>
          <a:xfrm>
            <a:off x="3705125" y="6126036"/>
            <a:ext cx="691768" cy="3515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0367D54-5145-4E92-E786-55E90DBF7799}"/>
              </a:ext>
            </a:extLst>
          </p:cNvPr>
          <p:cNvSpPr/>
          <p:nvPr/>
        </p:nvSpPr>
        <p:spPr>
          <a:xfrm>
            <a:off x="3013357" y="6126036"/>
            <a:ext cx="691768" cy="3515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Eth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2A6CE0-ADB3-60AC-B56C-8940872E5C77}"/>
              </a:ext>
            </a:extLst>
          </p:cNvPr>
          <p:cNvSpPr txBox="1"/>
          <p:nvPr/>
        </p:nvSpPr>
        <p:spPr>
          <a:xfrm>
            <a:off x="725890" y="6068965"/>
            <a:ext cx="2026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PMNet</a:t>
            </a:r>
            <a:r>
              <a:rPr lang="en-US" sz="2400" b="1" dirty="0"/>
              <a:t> packet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CEB5BC-7560-EC89-BCCB-3271051B9E5D}"/>
              </a:ext>
            </a:extLst>
          </p:cNvPr>
          <p:cNvSpPr txBox="1"/>
          <p:nvPr/>
        </p:nvSpPr>
        <p:spPr>
          <a:xfrm>
            <a:off x="5681727" y="5409933"/>
            <a:ext cx="3110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cs typeface="Calibri" panose="020F0502020204030204" pitchFamily="34" charset="0"/>
              </a:rPr>
              <a:t>PMNet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cs typeface="Calibri" panose="020F0502020204030204" pitchFamily="34" charset="0"/>
              </a:rPr>
              <a:t> headers</a:t>
            </a:r>
          </a:p>
        </p:txBody>
      </p:sp>
      <p:sp>
        <p:nvSpPr>
          <p:cNvPr id="50" name="Left Bracket 49">
            <a:extLst>
              <a:ext uri="{FF2B5EF4-FFF2-40B4-BE49-F238E27FC236}">
                <a16:creationId xmlns:a16="http://schemas.microsoft.com/office/drawing/2014/main" id="{DF350D9C-730A-DC5C-DCAE-867FCF4EE3EE}"/>
              </a:ext>
            </a:extLst>
          </p:cNvPr>
          <p:cNvSpPr/>
          <p:nvPr/>
        </p:nvSpPr>
        <p:spPr>
          <a:xfrm rot="16200000" flipH="1">
            <a:off x="7334648" y="3785116"/>
            <a:ext cx="115376" cy="4472091"/>
          </a:xfrm>
          <a:prstGeom prst="leftBracket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7629F7-8AB6-9FC4-BDE7-8728B90A7CAA}"/>
              </a:ext>
            </a:extLst>
          </p:cNvPr>
          <p:cNvSpPr txBox="1"/>
          <p:nvPr/>
        </p:nvSpPr>
        <p:spPr>
          <a:xfrm>
            <a:off x="892744" y="4932064"/>
            <a:ext cx="989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PMNet</a:t>
            </a:r>
            <a:r>
              <a:rPr lang="en-US" sz="2400" dirty="0"/>
              <a:t> protocol: Identify </a:t>
            </a:r>
            <a:r>
              <a:rPr lang="en-US" sz="2400" dirty="0" err="1"/>
              <a:t>PMNet</a:t>
            </a:r>
            <a:r>
              <a:rPr lang="en-US" sz="2400" dirty="0"/>
              <a:t> packets and trigger processing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2300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0D9CF-E0AC-4AFD-A947-9E96C203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7542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PMNet</a:t>
            </a:r>
            <a:r>
              <a:rPr lang="en-US" dirty="0">
                <a:latin typeface="+mn-lt"/>
              </a:rPr>
              <a:t> Design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DE8BF-30AA-4616-B89C-0B2EB4811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2DFBE1-AF33-4AA1-B8EE-E5E840ABFDF1}"/>
              </a:ext>
            </a:extLst>
          </p:cNvPr>
          <p:cNvGrpSpPr/>
          <p:nvPr/>
        </p:nvGrpSpPr>
        <p:grpSpPr>
          <a:xfrm>
            <a:off x="1787783" y="2180078"/>
            <a:ext cx="964896" cy="823608"/>
            <a:chOff x="1023046" y="2182983"/>
            <a:chExt cx="1598140" cy="13641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5BDC62B-FF2B-4E2B-9ADF-B6B242F7E851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4529590-7975-40C6-98B4-9936F6458502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E877EBB-32F2-4461-9BA3-60D2FB4C2FA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639E85D-19E0-4722-A8A0-6D1C9BD21AB4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CDEE54-B10B-4EA3-8864-93AF12B96BCE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7C2594-95B3-4301-A8B3-5A327B736D5C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8E016B-5F47-489F-8FFE-2D17C0CF8129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A8FD48B-B00A-4EB1-8057-A8F911BFC6D6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D066FE-B57B-431A-A90C-3F11E3C414DB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3EEA02C-585F-4670-A7E4-0FC85BAAC69A}"/>
              </a:ext>
            </a:extLst>
          </p:cNvPr>
          <p:cNvSpPr txBox="1"/>
          <p:nvPr/>
        </p:nvSpPr>
        <p:spPr>
          <a:xfrm>
            <a:off x="9021309" y="3044605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24036A-76EE-4B56-B587-C452400FA9A4}"/>
              </a:ext>
            </a:extLst>
          </p:cNvPr>
          <p:cNvGrpSpPr/>
          <p:nvPr/>
        </p:nvGrpSpPr>
        <p:grpSpPr>
          <a:xfrm>
            <a:off x="9416235" y="2197903"/>
            <a:ext cx="1487563" cy="1035214"/>
            <a:chOff x="9832458" y="1148141"/>
            <a:chExt cx="1487563" cy="103521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FC12D5-FB2D-4F5D-89DD-A06EAD23F762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91C6D53-FA94-4209-AF91-E03AC709611A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52F92268-D0F5-4AE5-80ED-8ACC102C13BE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C8EE5682-6917-4C83-9AA5-BEF9DA455E3F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C936A30-EC9A-4248-B2B1-78F1CF704B69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0FFE9D2-97E5-4F54-9047-698ACDC192E4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0A0200D-1B20-4178-B3EE-AF154E7E7854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2648035-F037-41FF-AD5D-B029E2C02349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EA66920-93CD-4935-9C5E-490314A80D86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316F5FE-C1A6-49F1-9748-9E76D978291B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图片 39">
              <a:extLst>
                <a:ext uri="{FF2B5EF4-FFF2-40B4-BE49-F238E27FC236}">
                  <a16:creationId xmlns:a16="http://schemas.microsoft.com/office/drawing/2014/main" id="{9765F011-7469-4E07-9DDB-5C17685A5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2992CE7-1819-42AB-BBBE-DCF6986F9795}"/>
              </a:ext>
            </a:extLst>
          </p:cNvPr>
          <p:cNvSpPr txBox="1"/>
          <p:nvPr/>
        </p:nvSpPr>
        <p:spPr>
          <a:xfrm>
            <a:off x="1431677" y="3041863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5E8DE5-2686-4E84-BB27-B2FEDC94CE63}"/>
              </a:ext>
            </a:extLst>
          </p:cNvPr>
          <p:cNvSpPr txBox="1"/>
          <p:nvPr/>
        </p:nvSpPr>
        <p:spPr>
          <a:xfrm>
            <a:off x="5066642" y="4133671"/>
            <a:ext cx="2081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PMNet</a:t>
            </a:r>
            <a:endParaRPr lang="en-US" sz="28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9C0B34-19F0-463B-8405-74785D5C6677}"/>
              </a:ext>
            </a:extLst>
          </p:cNvPr>
          <p:cNvSpPr txBox="1"/>
          <p:nvPr/>
        </p:nvSpPr>
        <p:spPr>
          <a:xfrm>
            <a:off x="891419" y="1448067"/>
            <a:ext cx="989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PMNet</a:t>
            </a:r>
            <a:r>
              <a:rPr lang="en-US" sz="2400" dirty="0"/>
              <a:t> hardware: Use Match-Action Table (MAT) to control persistent memory</a:t>
            </a:r>
          </a:p>
        </p:txBody>
      </p:sp>
      <p:sp>
        <p:nvSpPr>
          <p:cNvPr id="47" name="箭头: 左右 41">
            <a:extLst>
              <a:ext uri="{FF2B5EF4-FFF2-40B4-BE49-F238E27FC236}">
                <a16:creationId xmlns:a16="http://schemas.microsoft.com/office/drawing/2014/main" id="{5DF93F60-5F19-4237-BE4C-FB76A6D17E1B}"/>
              </a:ext>
            </a:extLst>
          </p:cNvPr>
          <p:cNvSpPr/>
          <p:nvPr/>
        </p:nvSpPr>
        <p:spPr>
          <a:xfrm>
            <a:off x="2789765" y="2407215"/>
            <a:ext cx="1026363" cy="369332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左右 41">
            <a:extLst>
              <a:ext uri="{FF2B5EF4-FFF2-40B4-BE49-F238E27FC236}">
                <a16:creationId xmlns:a16="http://schemas.microsoft.com/office/drawing/2014/main" id="{192230F0-77D3-4799-84BD-4EC6621F61B7}"/>
              </a:ext>
            </a:extLst>
          </p:cNvPr>
          <p:cNvSpPr/>
          <p:nvPr/>
        </p:nvSpPr>
        <p:spPr>
          <a:xfrm>
            <a:off x="8415844" y="2435073"/>
            <a:ext cx="953310" cy="369332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5960395-4B94-47FF-89E9-3CC0779114D0}"/>
              </a:ext>
            </a:extLst>
          </p:cNvPr>
          <p:cNvSpPr/>
          <p:nvPr/>
        </p:nvSpPr>
        <p:spPr>
          <a:xfrm>
            <a:off x="4176483" y="2042108"/>
            <a:ext cx="3862286" cy="1933542"/>
          </a:xfrm>
          <a:prstGeom prst="round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3A0380-8AFB-40F9-AA72-BBEEFE1B1FE8}"/>
              </a:ext>
            </a:extLst>
          </p:cNvPr>
          <p:cNvSpPr/>
          <p:nvPr/>
        </p:nvSpPr>
        <p:spPr>
          <a:xfrm>
            <a:off x="4703622" y="2180079"/>
            <a:ext cx="2794768" cy="6243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chemeClr val="tx1"/>
                </a:solidFill>
              </a:rPr>
              <a:t>MAT Pipeline</a:t>
            </a:r>
          </a:p>
        </p:txBody>
      </p:sp>
      <p:pic>
        <p:nvPicPr>
          <p:cNvPr id="68" name="Picture 67" descr="A picture containing shape&#10;&#10;Description automatically generated">
            <a:extLst>
              <a:ext uri="{FF2B5EF4-FFF2-40B4-BE49-F238E27FC236}">
                <a16:creationId xmlns:a16="http://schemas.microsoft.com/office/drawing/2014/main" id="{01B8DCC9-E5E8-ECC7-BB83-2F87FD59F5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5" b="24711"/>
          <a:stretch/>
        </p:blipFill>
        <p:spPr>
          <a:xfrm>
            <a:off x="5462983" y="2924345"/>
            <a:ext cx="1266032" cy="6372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8CC4505-BC54-5377-980B-F0EDACA6171E}"/>
              </a:ext>
            </a:extLst>
          </p:cNvPr>
          <p:cNvSpPr txBox="1"/>
          <p:nvPr/>
        </p:nvSpPr>
        <p:spPr>
          <a:xfrm>
            <a:off x="4716862" y="3505432"/>
            <a:ext cx="2781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Persistent memory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7629F7-8AB6-9FC4-BDE7-8728B90A7CAA}"/>
              </a:ext>
            </a:extLst>
          </p:cNvPr>
          <p:cNvSpPr txBox="1"/>
          <p:nvPr/>
        </p:nvSpPr>
        <p:spPr>
          <a:xfrm>
            <a:off x="892744" y="4932064"/>
            <a:ext cx="989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PMNet</a:t>
            </a:r>
            <a:r>
              <a:rPr lang="en-US" sz="2400" dirty="0"/>
              <a:t> protocol: Identify </a:t>
            </a:r>
            <a:r>
              <a:rPr lang="en-US" sz="2400" dirty="0" err="1"/>
              <a:t>PMNet</a:t>
            </a:r>
            <a:r>
              <a:rPr lang="en-US" sz="2400" dirty="0"/>
              <a:t> packets and trigger processing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024478F-241D-5484-4C3A-ADB73111A4ED}"/>
              </a:ext>
            </a:extLst>
          </p:cNvPr>
          <p:cNvSpPr/>
          <p:nvPr/>
        </p:nvSpPr>
        <p:spPr>
          <a:xfrm>
            <a:off x="5088661" y="6124003"/>
            <a:ext cx="691768" cy="351590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Type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68B1E3D-D9CC-9685-731C-8FFB00E9EBB3}"/>
              </a:ext>
            </a:extLst>
          </p:cNvPr>
          <p:cNvSpPr/>
          <p:nvPr/>
        </p:nvSpPr>
        <p:spPr>
          <a:xfrm>
            <a:off x="5780429" y="6124003"/>
            <a:ext cx="1383536" cy="351590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Session ID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FA91C68-7EBD-1FBB-EAB4-85A1B0558F07}"/>
              </a:ext>
            </a:extLst>
          </p:cNvPr>
          <p:cNvSpPr/>
          <p:nvPr/>
        </p:nvSpPr>
        <p:spPr>
          <a:xfrm>
            <a:off x="7163965" y="6124003"/>
            <a:ext cx="1197352" cy="351590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SeqNum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5FD0C23-32E2-DFB9-43A1-ED199EE5858C}"/>
              </a:ext>
            </a:extLst>
          </p:cNvPr>
          <p:cNvSpPr/>
          <p:nvPr/>
        </p:nvSpPr>
        <p:spPr>
          <a:xfrm>
            <a:off x="8361317" y="6124003"/>
            <a:ext cx="1314520" cy="351590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HashAddr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054D17A-9EF7-55D8-D82E-3458DF7385E7}"/>
              </a:ext>
            </a:extLst>
          </p:cNvPr>
          <p:cNvSpPr/>
          <p:nvPr/>
        </p:nvSpPr>
        <p:spPr>
          <a:xfrm>
            <a:off x="4396893" y="6124003"/>
            <a:ext cx="691768" cy="3515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UDP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EBA3C8E-4FB8-6C2B-E569-C7D5C9F0BDC9}"/>
              </a:ext>
            </a:extLst>
          </p:cNvPr>
          <p:cNvSpPr/>
          <p:nvPr/>
        </p:nvSpPr>
        <p:spPr>
          <a:xfrm>
            <a:off x="3705125" y="6126036"/>
            <a:ext cx="691768" cy="3515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79C74E9-9E73-A926-A3EC-7F5B992454AC}"/>
              </a:ext>
            </a:extLst>
          </p:cNvPr>
          <p:cNvSpPr/>
          <p:nvPr/>
        </p:nvSpPr>
        <p:spPr>
          <a:xfrm>
            <a:off x="3013357" y="6126036"/>
            <a:ext cx="691768" cy="3515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Eth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CDE4EF4-2978-801B-A64F-3E4219748C33}"/>
              </a:ext>
            </a:extLst>
          </p:cNvPr>
          <p:cNvSpPr txBox="1"/>
          <p:nvPr/>
        </p:nvSpPr>
        <p:spPr>
          <a:xfrm>
            <a:off x="725890" y="6068965"/>
            <a:ext cx="2026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PMNet</a:t>
            </a:r>
            <a:r>
              <a:rPr lang="en-US" sz="2400" b="1" dirty="0"/>
              <a:t> packet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4FD2ADE-7ABB-D32A-1FC0-43B645F396FD}"/>
              </a:ext>
            </a:extLst>
          </p:cNvPr>
          <p:cNvSpPr txBox="1"/>
          <p:nvPr/>
        </p:nvSpPr>
        <p:spPr>
          <a:xfrm>
            <a:off x="5681727" y="5409933"/>
            <a:ext cx="3110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cs typeface="Calibri" panose="020F0502020204030204" pitchFamily="34" charset="0"/>
              </a:rPr>
              <a:t>PMNet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cs typeface="Calibri" panose="020F0502020204030204" pitchFamily="34" charset="0"/>
              </a:rPr>
              <a:t> headers</a:t>
            </a:r>
          </a:p>
        </p:txBody>
      </p:sp>
      <p:sp>
        <p:nvSpPr>
          <p:cNvPr id="61" name="Left Bracket 60">
            <a:extLst>
              <a:ext uri="{FF2B5EF4-FFF2-40B4-BE49-F238E27FC236}">
                <a16:creationId xmlns:a16="http://schemas.microsoft.com/office/drawing/2014/main" id="{5BA2969A-757A-5308-22F9-8BDF531616C3}"/>
              </a:ext>
            </a:extLst>
          </p:cNvPr>
          <p:cNvSpPr/>
          <p:nvPr/>
        </p:nvSpPr>
        <p:spPr>
          <a:xfrm rot="16200000" flipH="1">
            <a:off x="7334648" y="3785116"/>
            <a:ext cx="115376" cy="4472091"/>
          </a:xfrm>
          <a:prstGeom prst="leftBracket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F4FE21-2141-25E0-23B1-2AFD69E46436}"/>
              </a:ext>
            </a:extLst>
          </p:cNvPr>
          <p:cNvSpPr/>
          <p:nvPr/>
        </p:nvSpPr>
        <p:spPr>
          <a:xfrm>
            <a:off x="687158" y="4819891"/>
            <a:ext cx="10194992" cy="19335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3051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Down 18">
            <a:extLst>
              <a:ext uri="{FF2B5EF4-FFF2-40B4-BE49-F238E27FC236}">
                <a16:creationId xmlns:a16="http://schemas.microsoft.com/office/drawing/2014/main" id="{00B982D8-0174-432C-8EA7-D44C9E41F91A}"/>
              </a:ext>
            </a:extLst>
          </p:cNvPr>
          <p:cNvSpPr/>
          <p:nvPr/>
        </p:nvSpPr>
        <p:spPr>
          <a:xfrm rot="16200000">
            <a:off x="9959227" y="2527945"/>
            <a:ext cx="447261" cy="62429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Baseline NIC/Switch Architecture  </a:t>
            </a:r>
            <a:endParaRPr lang="en-US" b="1">
              <a:latin typeface="+mn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9EF932-A661-4297-9B6D-2B866262645F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Baseline NIC and switch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forwards</a:t>
            </a:r>
            <a:r>
              <a:rPr lang="en-US" sz="2800">
                <a:solidFill>
                  <a:schemeClr val="tx1"/>
                </a:solidFill>
              </a:rPr>
              <a:t> packet to the destination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EF52D0-E181-46D3-8DF9-AA0A358C4BBB}"/>
              </a:ext>
            </a:extLst>
          </p:cNvPr>
          <p:cNvSpPr txBox="1"/>
          <p:nvPr/>
        </p:nvSpPr>
        <p:spPr>
          <a:xfrm>
            <a:off x="381134" y="1208840"/>
            <a:ext cx="1158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Baseline NIC and switch forward packet with rules in Match-action table (MAT) pipeline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0772D207-3402-447D-A93E-73235C0BF087}"/>
              </a:ext>
            </a:extLst>
          </p:cNvPr>
          <p:cNvSpPr/>
          <p:nvPr/>
        </p:nvSpPr>
        <p:spPr>
          <a:xfrm>
            <a:off x="3260034" y="2400204"/>
            <a:ext cx="5852160" cy="3261849"/>
          </a:xfrm>
          <a:prstGeom prst="round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D60A7E-E851-4B39-A9D3-B439DBC8FD6C}"/>
              </a:ext>
            </a:extLst>
          </p:cNvPr>
          <p:cNvSpPr/>
          <p:nvPr/>
        </p:nvSpPr>
        <p:spPr>
          <a:xfrm>
            <a:off x="5088832" y="2538054"/>
            <a:ext cx="2004117" cy="6174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MAT Pipeline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8F957F1-E539-48B7-BE6E-471A68B15214}"/>
              </a:ext>
            </a:extLst>
          </p:cNvPr>
          <p:cNvCxnSpPr>
            <a:cxnSpLocks/>
            <a:stCxn id="79" idx="3"/>
            <a:endCxn id="74" idx="1"/>
          </p:cNvCxnSpPr>
          <p:nvPr/>
        </p:nvCxnSpPr>
        <p:spPr>
          <a:xfrm>
            <a:off x="4512047" y="2840095"/>
            <a:ext cx="576785" cy="6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32A0D1D-F414-4BCC-8C7D-5478A5ADE38F}"/>
              </a:ext>
            </a:extLst>
          </p:cNvPr>
          <p:cNvCxnSpPr>
            <a:cxnSpLocks/>
            <a:stCxn id="74" idx="3"/>
            <a:endCxn id="78" idx="1"/>
          </p:cNvCxnSpPr>
          <p:nvPr/>
        </p:nvCxnSpPr>
        <p:spPr>
          <a:xfrm>
            <a:off x="7092949" y="2846791"/>
            <a:ext cx="787830" cy="10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BE804FBF-7EE5-40B7-88BC-D7F1E9AA6353}"/>
              </a:ext>
            </a:extLst>
          </p:cNvPr>
          <p:cNvSpPr/>
          <p:nvPr/>
        </p:nvSpPr>
        <p:spPr>
          <a:xfrm>
            <a:off x="7880779" y="2515701"/>
            <a:ext cx="1946264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0E84DB1-A25A-4830-AD89-4CC1D70A36E1}"/>
              </a:ext>
            </a:extLst>
          </p:cNvPr>
          <p:cNvSpPr/>
          <p:nvPr/>
        </p:nvSpPr>
        <p:spPr>
          <a:xfrm>
            <a:off x="2565783" y="2507962"/>
            <a:ext cx="1946264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8FB58B3D-2F65-4099-84B8-1FC28E8DF380}"/>
              </a:ext>
            </a:extLst>
          </p:cNvPr>
          <p:cNvSpPr/>
          <p:nvPr/>
        </p:nvSpPr>
        <p:spPr>
          <a:xfrm>
            <a:off x="2610442" y="2561297"/>
            <a:ext cx="7146206" cy="638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Forward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280E28BE-31E1-452B-B7D4-3189FFCDF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18</a:t>
            </a:fld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B24EED8-A681-4B3D-99EF-643BA604CB34}"/>
              </a:ext>
            </a:extLst>
          </p:cNvPr>
          <p:cNvSpPr/>
          <p:nvPr/>
        </p:nvSpPr>
        <p:spPr>
          <a:xfrm rot="16200000">
            <a:off x="2030005" y="2527946"/>
            <a:ext cx="447261" cy="62429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BD8A1A-4808-4AC1-8431-71CE43A38F8C}"/>
              </a:ext>
            </a:extLst>
          </p:cNvPr>
          <p:cNvSpPr txBox="1"/>
          <p:nvPr/>
        </p:nvSpPr>
        <p:spPr>
          <a:xfrm>
            <a:off x="10145641" y="3108513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383D02-7FBD-45E5-A1D3-245D084EAF0E}"/>
              </a:ext>
            </a:extLst>
          </p:cNvPr>
          <p:cNvGrpSpPr/>
          <p:nvPr/>
        </p:nvGrpSpPr>
        <p:grpSpPr>
          <a:xfrm>
            <a:off x="10540567" y="2412391"/>
            <a:ext cx="1194111" cy="830997"/>
            <a:chOff x="9832458" y="1148141"/>
            <a:chExt cx="1487563" cy="103521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D8726E4-671C-47BA-AB23-5D9C128A9B4F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698109A9-B4DB-457A-9C15-3FD4181721EB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CC8BD5A-2344-4C8A-A8F3-6EEF236A9F82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9A1AE38B-240C-4A1F-B18E-43C5B88C4AA8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D96996C-BB63-40D4-BF9C-1C15C111DE7B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E385AE0-4757-456B-A12B-FCC61175A541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CD9A003-0BDB-4C89-B906-0F10426775CF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AF1E36A-8817-495E-8046-DE8DE5F86D4F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45115B-2532-42D2-92FC-3C7606D4124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6101B02-57E0-410E-8D43-0F128934F3D3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图片 39">
              <a:extLst>
                <a:ext uri="{FF2B5EF4-FFF2-40B4-BE49-F238E27FC236}">
                  <a16:creationId xmlns:a16="http://schemas.microsoft.com/office/drawing/2014/main" id="{A6DE68C7-2AF9-4E33-B1D7-FDB5F21D0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D080DD-118D-418C-B08C-6D60153F2346}"/>
              </a:ext>
            </a:extLst>
          </p:cNvPr>
          <p:cNvGrpSpPr/>
          <p:nvPr/>
        </p:nvGrpSpPr>
        <p:grpSpPr>
          <a:xfrm>
            <a:off x="1053296" y="2483445"/>
            <a:ext cx="712952" cy="608556"/>
            <a:chOff x="1023046" y="2182983"/>
            <a:chExt cx="1598140" cy="136412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3738136-A0B7-4189-85B6-56E951ED43A2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CEFF459-A0FE-478E-AFB2-53A1F4E65EB9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5CD83B2-789F-425C-825D-06E46B3ED276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3CBD191-C08F-4839-A7C8-CD4C212D90F4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8B0E4FA-5ACF-491D-8DDE-35E248E5336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A27BF61-C339-4837-B435-285A77B2A0CB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DFD3209-FC63-4B9E-AC50-CD24176BD9D0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364F6E2-072B-455B-83CD-79DC481BA57A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0F895CA-5B67-46F8-9B5C-3491955F936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8051874-8CE6-449A-B9E5-A4B3B63505B7}"/>
              </a:ext>
            </a:extLst>
          </p:cNvPr>
          <p:cNvSpPr txBox="1"/>
          <p:nvPr/>
        </p:nvSpPr>
        <p:spPr>
          <a:xfrm>
            <a:off x="548758" y="3032134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915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0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PMNet NIC/Switch Architecture  </a:t>
            </a:r>
            <a:endParaRPr lang="en-US" b="1"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91729B-B146-43C5-9A65-F357FA9F6537}"/>
              </a:ext>
            </a:extLst>
          </p:cNvPr>
          <p:cNvSpPr/>
          <p:nvPr/>
        </p:nvSpPr>
        <p:spPr>
          <a:xfrm>
            <a:off x="3260034" y="2400204"/>
            <a:ext cx="5852160" cy="3261849"/>
          </a:xfrm>
          <a:prstGeom prst="round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D8641ED2-7DC2-4646-BAB6-8A81D54AC529}"/>
              </a:ext>
            </a:extLst>
          </p:cNvPr>
          <p:cNvSpPr/>
          <p:nvPr/>
        </p:nvSpPr>
        <p:spPr>
          <a:xfrm rot="16200000">
            <a:off x="2030005" y="2527946"/>
            <a:ext cx="447261" cy="62429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56C5A7EB-E24E-4D81-837E-92B96E421468}"/>
              </a:ext>
            </a:extLst>
          </p:cNvPr>
          <p:cNvSpPr/>
          <p:nvPr/>
        </p:nvSpPr>
        <p:spPr>
          <a:xfrm rot="16200000">
            <a:off x="9964642" y="2520316"/>
            <a:ext cx="447261" cy="62429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C21F2F-BE83-4482-A8A4-844A5E01C82C}"/>
              </a:ext>
            </a:extLst>
          </p:cNvPr>
          <p:cNvSpPr/>
          <p:nvPr/>
        </p:nvSpPr>
        <p:spPr>
          <a:xfrm>
            <a:off x="5088832" y="2538054"/>
            <a:ext cx="2004117" cy="6174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MAT Pipeline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8FD285-46E5-48AA-8243-A0849C7627C3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4512047" y="2840095"/>
            <a:ext cx="576785" cy="6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A43042-E472-45BA-871D-B092B8F1A08C}"/>
              </a:ext>
            </a:extLst>
          </p:cNvPr>
          <p:cNvCxnSpPr>
            <a:cxnSpLocks/>
            <a:stCxn id="38" idx="3"/>
            <a:endCxn id="55" idx="1"/>
          </p:cNvCxnSpPr>
          <p:nvPr/>
        </p:nvCxnSpPr>
        <p:spPr>
          <a:xfrm>
            <a:off x="7092949" y="2846791"/>
            <a:ext cx="787830" cy="10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9EF932-A661-4297-9B6D-2B866262645F}"/>
              </a:ext>
            </a:extLst>
          </p:cNvPr>
          <p:cNvSpPr/>
          <p:nvPr/>
        </p:nvSpPr>
        <p:spPr>
          <a:xfrm>
            <a:off x="0" y="6079523"/>
            <a:ext cx="11868147" cy="66426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</a:rPr>
              <a:t>PMNet</a:t>
            </a:r>
            <a:r>
              <a:rPr lang="en-US" sz="2800">
                <a:solidFill>
                  <a:schemeClr val="tx1"/>
                </a:solidFill>
              </a:rPr>
              <a:t> MAT Pipeline controls access to the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persistent memory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A1A75D-6387-4EF8-9135-DBCCE17C5536}"/>
              </a:ext>
            </a:extLst>
          </p:cNvPr>
          <p:cNvSpPr txBox="1"/>
          <p:nvPr/>
        </p:nvSpPr>
        <p:spPr>
          <a:xfrm>
            <a:off x="381134" y="1208840"/>
            <a:ext cx="1158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PMNet NIC and switch’s MAT pipeline process PMNet packet in addition to other packets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2F379C-FA0B-47F0-AE53-69863C371640}"/>
              </a:ext>
            </a:extLst>
          </p:cNvPr>
          <p:cNvSpPr/>
          <p:nvPr/>
        </p:nvSpPr>
        <p:spPr>
          <a:xfrm>
            <a:off x="7880779" y="2515701"/>
            <a:ext cx="1946264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1D2405-E293-4DC6-B629-EB21EC2DE196}"/>
              </a:ext>
            </a:extLst>
          </p:cNvPr>
          <p:cNvSpPr/>
          <p:nvPr/>
        </p:nvSpPr>
        <p:spPr>
          <a:xfrm>
            <a:off x="2565783" y="2507962"/>
            <a:ext cx="1946264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A9AF9B-15C2-4898-8EFB-B6D20762DD44}"/>
              </a:ext>
            </a:extLst>
          </p:cNvPr>
          <p:cNvGrpSpPr/>
          <p:nvPr/>
        </p:nvGrpSpPr>
        <p:grpSpPr>
          <a:xfrm>
            <a:off x="4898517" y="4927843"/>
            <a:ext cx="2384746" cy="562504"/>
            <a:chOff x="4898517" y="4927843"/>
            <a:chExt cx="2384746" cy="56250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3B06350-9FB5-4B35-BCB6-F6AAA2E4630E}"/>
                </a:ext>
              </a:extLst>
            </p:cNvPr>
            <p:cNvSpPr/>
            <p:nvPr/>
          </p:nvSpPr>
          <p:spPr>
            <a:xfrm>
              <a:off x="4898517" y="4927843"/>
              <a:ext cx="2384746" cy="5625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>
                  <a:solidFill>
                    <a:schemeClr val="tx1"/>
                  </a:solidFill>
                </a:rPr>
                <a:t>PM</a:t>
              </a:r>
            </a:p>
          </p:txBody>
        </p:sp>
        <p:sp>
          <p:nvSpPr>
            <p:cNvPr id="42" name="Rectangle: Rounded Corners 28">
              <a:extLst>
                <a:ext uri="{FF2B5EF4-FFF2-40B4-BE49-F238E27FC236}">
                  <a16:creationId xmlns:a16="http://schemas.microsoft.com/office/drawing/2014/main" id="{FAF06379-5833-4EC4-A439-60448B31CB41}"/>
                </a:ext>
              </a:extLst>
            </p:cNvPr>
            <p:cNvSpPr/>
            <p:nvPr/>
          </p:nvSpPr>
          <p:spPr>
            <a:xfrm>
              <a:off x="4997760" y="5024423"/>
              <a:ext cx="1567484" cy="35449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Update logs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470B984-2DEE-474A-A040-B2183D776B43}"/>
              </a:ext>
            </a:extLst>
          </p:cNvPr>
          <p:cNvGrpSpPr/>
          <p:nvPr/>
        </p:nvGrpSpPr>
        <p:grpSpPr>
          <a:xfrm>
            <a:off x="5205648" y="3643547"/>
            <a:ext cx="1779099" cy="796277"/>
            <a:chOff x="5205648" y="3495909"/>
            <a:chExt cx="1779099" cy="79627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60956B3-33BA-47C8-BB55-458292588CFA}"/>
                </a:ext>
              </a:extLst>
            </p:cNvPr>
            <p:cNvGrpSpPr/>
            <p:nvPr/>
          </p:nvGrpSpPr>
          <p:grpSpPr>
            <a:xfrm>
              <a:off x="6272896" y="3495909"/>
              <a:ext cx="711851" cy="796277"/>
              <a:chOff x="4532664" y="3751664"/>
              <a:chExt cx="1086679" cy="1085478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1C7E078-98F8-46B0-A51C-B5C1AC73E94C}"/>
                  </a:ext>
                </a:extLst>
              </p:cNvPr>
              <p:cNvSpPr/>
              <p:nvPr/>
            </p:nvSpPr>
            <p:spPr>
              <a:xfrm>
                <a:off x="4532666" y="3751664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71631E4-1E89-4B6E-906F-A395DE944046}"/>
                  </a:ext>
                </a:extLst>
              </p:cNvPr>
              <p:cNvSpPr/>
              <p:nvPr/>
            </p:nvSpPr>
            <p:spPr>
              <a:xfrm>
                <a:off x="4532665" y="4113490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DCC5654-F1FE-4E87-8673-2E1855E47F3C}"/>
                  </a:ext>
                </a:extLst>
              </p:cNvPr>
              <p:cNvSpPr/>
              <p:nvPr/>
            </p:nvSpPr>
            <p:spPr>
              <a:xfrm>
                <a:off x="4532664" y="4475316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6CA9155-70DB-46C3-9C35-AE132CA6025B}"/>
                </a:ext>
              </a:extLst>
            </p:cNvPr>
            <p:cNvGrpSpPr/>
            <p:nvPr/>
          </p:nvGrpSpPr>
          <p:grpSpPr>
            <a:xfrm>
              <a:off x="5205648" y="3495909"/>
              <a:ext cx="711851" cy="796277"/>
              <a:chOff x="4532664" y="3751664"/>
              <a:chExt cx="1086679" cy="1085478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36364A8-E206-4D00-B5CA-AA726E5F31C9}"/>
                  </a:ext>
                </a:extLst>
              </p:cNvPr>
              <p:cNvSpPr/>
              <p:nvPr/>
            </p:nvSpPr>
            <p:spPr>
              <a:xfrm>
                <a:off x="4532666" y="3751664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71FB98D-38E0-436B-A09C-69A5CECFC59B}"/>
                  </a:ext>
                </a:extLst>
              </p:cNvPr>
              <p:cNvSpPr/>
              <p:nvPr/>
            </p:nvSpPr>
            <p:spPr>
              <a:xfrm>
                <a:off x="4532665" y="4113490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EF09635-929D-48EE-9718-0CD4EB576BF6}"/>
                  </a:ext>
                </a:extLst>
              </p:cNvPr>
              <p:cNvSpPr/>
              <p:nvPr/>
            </p:nvSpPr>
            <p:spPr>
              <a:xfrm>
                <a:off x="4532664" y="4475316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FE30041-B101-4132-BBDC-C043548C67A6}"/>
              </a:ext>
            </a:extLst>
          </p:cNvPr>
          <p:cNvSpPr txBox="1"/>
          <p:nvPr/>
        </p:nvSpPr>
        <p:spPr>
          <a:xfrm>
            <a:off x="3500636" y="3792756"/>
            <a:ext cx="16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Log queues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3427DD7-AABA-4D24-95B0-6FE93638E3B6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6628821" y="3163982"/>
            <a:ext cx="1" cy="479565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D2D442-EF3D-4F34-9ED1-FA90DCCBFB38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628821" y="4439824"/>
            <a:ext cx="0" cy="48801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7C4B535-C99E-48B5-9FD9-27CE8E507122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5561574" y="3155529"/>
            <a:ext cx="0" cy="48801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EC49D07-9A94-43D9-B0EF-C68852270C32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5561573" y="4439824"/>
            <a:ext cx="0" cy="48801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Arrow: Down 87">
            <a:extLst>
              <a:ext uri="{FF2B5EF4-FFF2-40B4-BE49-F238E27FC236}">
                <a16:creationId xmlns:a16="http://schemas.microsoft.com/office/drawing/2014/main" id="{BA0A73BC-60D6-431D-893C-F872BBC62072}"/>
              </a:ext>
            </a:extLst>
          </p:cNvPr>
          <p:cNvSpPr/>
          <p:nvPr/>
        </p:nvSpPr>
        <p:spPr>
          <a:xfrm rot="7780050">
            <a:off x="6926428" y="4258469"/>
            <a:ext cx="447261" cy="677941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5F42FA-4CD3-46CA-93BB-D683D67B1165}"/>
              </a:ext>
            </a:extLst>
          </p:cNvPr>
          <p:cNvSpPr/>
          <p:nvPr/>
        </p:nvSpPr>
        <p:spPr>
          <a:xfrm>
            <a:off x="7790836" y="4570062"/>
            <a:ext cx="3705176" cy="84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Log queue isolates PM’s latency from MAT pipeline</a:t>
            </a: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71550D22-AC57-4B1E-B369-D287792181EC}"/>
              </a:ext>
            </a:extLst>
          </p:cNvPr>
          <p:cNvSpPr/>
          <p:nvPr/>
        </p:nvSpPr>
        <p:spPr>
          <a:xfrm rot="7780050">
            <a:off x="5785575" y="4248644"/>
            <a:ext cx="447261" cy="677941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FC070B5B-FB29-4A94-A39C-6C156F2B6D81}"/>
              </a:ext>
            </a:extLst>
          </p:cNvPr>
          <p:cNvSpPr/>
          <p:nvPr/>
        </p:nvSpPr>
        <p:spPr>
          <a:xfrm>
            <a:off x="7775235" y="3944086"/>
            <a:ext cx="2593953" cy="5876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Store logged requests</a:t>
            </a:r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7BA5AFAE-126A-41CE-8E42-82E883A93C53}"/>
              </a:ext>
            </a:extLst>
          </p:cNvPr>
          <p:cNvSpPr/>
          <p:nvPr/>
        </p:nvSpPr>
        <p:spPr>
          <a:xfrm rot="2990474">
            <a:off x="7146459" y="4440084"/>
            <a:ext cx="447261" cy="677941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31DEE313-BD48-45CE-AC71-82EA4C4B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19</a:t>
            </a:fld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F3B3D6-FEA8-4662-A1AF-FA2DA5445FE1}"/>
              </a:ext>
            </a:extLst>
          </p:cNvPr>
          <p:cNvSpPr txBox="1"/>
          <p:nvPr/>
        </p:nvSpPr>
        <p:spPr>
          <a:xfrm>
            <a:off x="10145641" y="3108513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00939F8-FDCF-4E35-B90A-5DCAB0652767}"/>
              </a:ext>
            </a:extLst>
          </p:cNvPr>
          <p:cNvGrpSpPr/>
          <p:nvPr/>
        </p:nvGrpSpPr>
        <p:grpSpPr>
          <a:xfrm>
            <a:off x="10540567" y="2412391"/>
            <a:ext cx="1194111" cy="830997"/>
            <a:chOff x="9832458" y="1148141"/>
            <a:chExt cx="1487563" cy="103521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09650CE-6BA3-47D8-B44F-EC6BDAF6E7EF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8465AD46-40E6-4E1D-B68B-8E08EDA52D9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C2DCC79-670C-4A4B-BD17-E37650C98994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ACC58222-19F3-4EF9-B5C7-436BB6E0B656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FEC90EAB-4DE2-4FFA-99FD-3681C8289991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98B94F0C-2B55-42A7-88B9-000F19A93064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BBB90A3-BC89-4843-827B-710F743FF57C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2C5D388-306F-4536-A85B-A0F5C5222E0A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97C517F-B749-43F2-8004-E6A867B52D5D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17624F5-C909-437D-B659-4AC3D6BB08E1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9" name="图片 39">
              <a:extLst>
                <a:ext uri="{FF2B5EF4-FFF2-40B4-BE49-F238E27FC236}">
                  <a16:creationId xmlns:a16="http://schemas.microsoft.com/office/drawing/2014/main" id="{8F8148A0-94FF-4DFD-B9D5-0A7E026A8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8D3098C-F62A-4964-994E-FC4F9E0A2FB3}"/>
              </a:ext>
            </a:extLst>
          </p:cNvPr>
          <p:cNvGrpSpPr/>
          <p:nvPr/>
        </p:nvGrpSpPr>
        <p:grpSpPr>
          <a:xfrm>
            <a:off x="1053296" y="2483445"/>
            <a:ext cx="712952" cy="608556"/>
            <a:chOff x="1023046" y="2182983"/>
            <a:chExt cx="1598140" cy="1364127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6C371FC3-F7D4-4E02-815D-37625A8E9374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BB45C5E6-EDCC-45D0-9A13-C58CF9728B36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192023A-82A9-4341-AAD7-48BDB190BAA5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2D4256B-0D9D-4640-88F8-95FC3100E5F4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98ECED-349F-47B7-A7AB-A79B755F28C2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93F053D-1548-4616-AC07-32D58FA8E266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F721F98-73E1-45B1-8ACE-30E6272CA6B5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508C45D-BE37-4049-A06D-4121C0111F5A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0DD8DDD-56BA-41E8-A354-E0DC105345E3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289E6FC2-2735-41FB-A5C5-20454C7AF0EB}"/>
              </a:ext>
            </a:extLst>
          </p:cNvPr>
          <p:cNvSpPr txBox="1"/>
          <p:nvPr/>
        </p:nvSpPr>
        <p:spPr>
          <a:xfrm>
            <a:off x="548758" y="3032134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294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7" grpId="0"/>
      <p:bldP spid="88" grpId="0" animBg="1"/>
      <p:bldP spid="88" grpId="1" animBg="1"/>
      <p:bldP spid="5" grpId="0" animBg="1"/>
      <p:bldP spid="5" grpId="1" animBg="1"/>
      <p:bldP spid="90" grpId="0" animBg="1"/>
      <p:bldP spid="90" grpId="1" animBg="1"/>
      <p:bldP spid="91" grpId="0" animBg="1"/>
      <p:bldP spid="9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FEC4-26B2-4FB5-8CE9-4F86AD5B3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515600" cy="1044498"/>
          </a:xfrm>
        </p:spPr>
        <p:txBody>
          <a:bodyPr/>
          <a:lstStyle/>
          <a:p>
            <a:r>
              <a:rPr lang="en-US">
                <a:latin typeface="+mn-lt"/>
                <a:cs typeface="Latha" panose="020B0502040204020203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356DE-B419-45B5-AE75-8C68F13AA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68506"/>
            <a:ext cx="11698481" cy="51751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3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Motivation</a:t>
            </a:r>
          </a:p>
          <a:p>
            <a:pPr>
              <a:lnSpc>
                <a:spcPts val="1800"/>
              </a:lnSpc>
            </a:pPr>
            <a:r>
              <a:rPr lang="en-US" sz="2300" dirty="0">
                <a:latin typeface="+mn-lt"/>
              </a:rPr>
              <a:t>Datacenter applications usually store data in separate servers and manage through network</a:t>
            </a:r>
          </a:p>
          <a:p>
            <a:pPr>
              <a:lnSpc>
                <a:spcPts val="1800"/>
              </a:lnSpc>
            </a:pPr>
            <a:r>
              <a:rPr lang="en-US" sz="2300" dirty="0">
                <a:latin typeface="+mn-lt"/>
                <a:cs typeface="Latha" panose="020B0604020202020204" pitchFamily="34" charset="0"/>
              </a:rPr>
              <a:t>Long latency of accessing data on the server slows down clients</a:t>
            </a:r>
          </a:p>
          <a:p>
            <a:pPr>
              <a:lnSpc>
                <a:spcPts val="1800"/>
              </a:lnSpc>
            </a:pPr>
            <a:r>
              <a:rPr lang="en-US" sz="2300" dirty="0">
                <a:latin typeface="+mn-lt"/>
                <a:cs typeface="Latha" panose="020B0604020202020204" pitchFamily="34" charset="0"/>
              </a:rPr>
              <a:t>In-network compute reduces read requests’ latency but not update requests</a:t>
            </a:r>
          </a:p>
          <a:p>
            <a:pPr marL="0" indent="0">
              <a:lnSpc>
                <a:spcPct val="80000"/>
              </a:lnSpc>
              <a:spcBef>
                <a:spcPts val="1800"/>
              </a:spcBef>
              <a:buNone/>
            </a:pPr>
            <a:r>
              <a:rPr lang="en-US" sz="23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Key Insight</a:t>
            </a:r>
          </a:p>
          <a:p>
            <a:pPr>
              <a:lnSpc>
                <a:spcPts val="1800"/>
              </a:lnSpc>
            </a:pPr>
            <a:r>
              <a:rPr lang="en-US" sz="2300" dirty="0">
                <a:latin typeface="+mn-lt"/>
                <a:cs typeface="Latha" panose="020B0604020202020204" pitchFamily="34" charset="0"/>
              </a:rPr>
              <a:t>Network devices lack 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persistent storage</a:t>
            </a:r>
            <a:r>
              <a:rPr lang="en-US" sz="2300" dirty="0">
                <a:latin typeface="+mn-lt"/>
                <a:cs typeface="Latha" panose="020B0604020202020204" pitchFamily="34" charset="0"/>
              </a:rPr>
              <a:t> and cannot maintain persistent data upon failure</a:t>
            </a:r>
          </a:p>
          <a:p>
            <a:pPr marL="0" indent="0">
              <a:lnSpc>
                <a:spcPts val="2000"/>
              </a:lnSpc>
              <a:spcBef>
                <a:spcPts val="1800"/>
              </a:spcBef>
              <a:buNone/>
            </a:pPr>
            <a:r>
              <a:rPr lang="en-US" sz="2300" b="1" dirty="0" err="1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PMNet</a:t>
            </a:r>
            <a:endParaRPr lang="en-US" sz="2300" b="1" dirty="0">
              <a:solidFill>
                <a:schemeClr val="accent1">
                  <a:lumMod val="75000"/>
                </a:schemeClr>
              </a:solidFill>
              <a:latin typeface="+mn-lt"/>
              <a:cs typeface="Latha" panose="020B0604020202020204" pitchFamily="34" charset="0"/>
            </a:endParaRPr>
          </a:p>
          <a:p>
            <a:pPr>
              <a:lnSpc>
                <a:spcPts val="1800"/>
              </a:lnSpc>
            </a:pPr>
            <a:r>
              <a:rPr lang="en-US" sz="2200" dirty="0">
                <a:latin typeface="+mn-lt"/>
                <a:cs typeface="Latha" panose="020B0604020202020204" pitchFamily="34" charset="0"/>
              </a:rPr>
              <a:t>Logs requests in network device's persistent memory to move server’s latency off the critical path</a:t>
            </a:r>
          </a:p>
          <a:p>
            <a:pPr>
              <a:lnSpc>
                <a:spcPts val="1800"/>
              </a:lnSpc>
            </a:pPr>
            <a:r>
              <a:rPr lang="en-US" sz="2300" dirty="0">
                <a:latin typeface="+mn-lt"/>
                <a:cs typeface="Latha" panose="020B0604020202020204" pitchFamily="34" charset="0"/>
              </a:rPr>
              <a:t>Recovers server using logged requests in case of a failure</a:t>
            </a:r>
            <a:endParaRPr lang="en-US" sz="2300" dirty="0">
              <a:solidFill>
                <a:srgbClr val="FF0000"/>
              </a:solidFill>
              <a:latin typeface="+mn-lt"/>
              <a:cs typeface="Latha" panose="020B0604020202020204" pitchFamily="34" charset="0"/>
            </a:endParaRPr>
          </a:p>
          <a:p>
            <a:pPr>
              <a:lnSpc>
                <a:spcPts val="1800"/>
              </a:lnSpc>
            </a:pPr>
            <a:r>
              <a:rPr lang="en-US" sz="2300" dirty="0">
                <a:latin typeface="+mn-lt"/>
                <a:cs typeface="Latha" panose="020B0604020202020204" pitchFamily="34" charset="0"/>
              </a:rPr>
              <a:t>Integrates in-network data persistence with data 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replication </a:t>
            </a:r>
            <a:r>
              <a:rPr lang="en-US" sz="2300" dirty="0">
                <a:latin typeface="+mn-lt"/>
                <a:cs typeface="Latha" panose="020B0604020202020204" pitchFamily="34" charset="0"/>
              </a:rPr>
              <a:t>and 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caching</a:t>
            </a:r>
          </a:p>
          <a:p>
            <a:pPr marL="0" indent="0">
              <a:lnSpc>
                <a:spcPct val="80000"/>
              </a:lnSpc>
              <a:spcBef>
                <a:spcPts val="1800"/>
              </a:spcBef>
              <a:buNone/>
            </a:pPr>
            <a:r>
              <a:rPr lang="en-US" sz="2300" b="1" dirty="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Evaluation</a:t>
            </a:r>
          </a:p>
          <a:p>
            <a:pPr>
              <a:lnSpc>
                <a:spcPts val="1800"/>
              </a:lnSpc>
            </a:pPr>
            <a:r>
              <a:rPr lang="en-US" sz="2300" dirty="0">
                <a:latin typeface="+mn-lt"/>
                <a:cs typeface="Latha" panose="020B0604020202020204" pitchFamily="34" charset="0"/>
              </a:rPr>
              <a:t>End-to-end FPGA  implementation of </a:t>
            </a:r>
            <a:r>
              <a:rPr lang="en-US" sz="2300" dirty="0" err="1">
                <a:latin typeface="+mn-lt"/>
                <a:cs typeface="Latha" panose="020B0604020202020204" pitchFamily="34" charset="0"/>
              </a:rPr>
              <a:t>PMNet</a:t>
            </a:r>
            <a:r>
              <a:rPr lang="en-US" sz="2300" dirty="0">
                <a:latin typeface="+mn-lt"/>
                <a:cs typeface="Latha" panose="020B0604020202020204" pitchFamily="34" charset="0"/>
              </a:rPr>
              <a:t>-enabled NIC and switch</a:t>
            </a:r>
          </a:p>
          <a:p>
            <a:pPr>
              <a:lnSpc>
                <a:spcPts val="1800"/>
              </a:lnSpc>
            </a:pPr>
            <a:r>
              <a:rPr lang="en-US" sz="2300" dirty="0">
                <a:latin typeface="+mn-lt"/>
                <a:cs typeface="Latha" panose="020B0604020202020204" pitchFamily="34" charset="0"/>
              </a:rPr>
              <a:t>Improves throughput by 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4.27x</a:t>
            </a:r>
            <a:r>
              <a:rPr lang="en-US" sz="2300" dirty="0">
                <a:latin typeface="+mn-lt"/>
                <a:cs typeface="Latha" panose="020B0604020202020204" pitchFamily="34" charset="0"/>
              </a:rPr>
              <a:t> and tail latency by 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3.23x</a:t>
            </a:r>
            <a:r>
              <a:rPr lang="en-US" sz="2300" dirty="0">
                <a:latin typeface="+mn-lt"/>
                <a:cs typeface="Latha" panose="020B0604020202020204" pitchFamily="34" charset="0"/>
              </a:rPr>
              <a:t> over client-server baseline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61404-FE74-49DF-A91F-419AB1B7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C258B-208D-4043-80DA-B2561E7F7EC3}" type="slidenum">
              <a:rPr lang="en-US" smtClean="0"/>
              <a:t>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010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0D9CF-E0AC-4AFD-A947-9E96C203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7542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PMNet</a:t>
            </a:r>
            <a:r>
              <a:rPr lang="en-US" dirty="0">
                <a:latin typeface="+mn-lt"/>
              </a:rPr>
              <a:t> Design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DE8BF-30AA-4616-B89C-0B2EB4811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2DFBE1-AF33-4AA1-B8EE-E5E840ABFDF1}"/>
              </a:ext>
            </a:extLst>
          </p:cNvPr>
          <p:cNvGrpSpPr/>
          <p:nvPr/>
        </p:nvGrpSpPr>
        <p:grpSpPr>
          <a:xfrm>
            <a:off x="1787783" y="2180078"/>
            <a:ext cx="964896" cy="823608"/>
            <a:chOff x="1023046" y="2182983"/>
            <a:chExt cx="1598140" cy="136412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5BDC62B-FF2B-4E2B-9ADF-B6B242F7E851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4529590-7975-40C6-98B4-9936F6458502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E877EBB-32F2-4461-9BA3-60D2FB4C2FA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639E85D-19E0-4722-A8A0-6D1C9BD21AB4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CDEE54-B10B-4EA3-8864-93AF12B96BCE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7C2594-95B3-4301-A8B3-5A327B736D5C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8E016B-5F47-489F-8FFE-2D17C0CF8129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A8FD48B-B00A-4EB1-8057-A8F911BFC6D6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1D066FE-B57B-431A-A90C-3F11E3C414DB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3EEA02C-585F-4670-A7E4-0FC85BAAC69A}"/>
              </a:ext>
            </a:extLst>
          </p:cNvPr>
          <p:cNvSpPr txBox="1"/>
          <p:nvPr/>
        </p:nvSpPr>
        <p:spPr>
          <a:xfrm>
            <a:off x="9021309" y="3044605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24036A-76EE-4B56-B587-C452400FA9A4}"/>
              </a:ext>
            </a:extLst>
          </p:cNvPr>
          <p:cNvGrpSpPr/>
          <p:nvPr/>
        </p:nvGrpSpPr>
        <p:grpSpPr>
          <a:xfrm>
            <a:off x="9416235" y="2197903"/>
            <a:ext cx="1487563" cy="1035214"/>
            <a:chOff x="9832458" y="1148141"/>
            <a:chExt cx="1487563" cy="103521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FC12D5-FB2D-4F5D-89DD-A06EAD23F762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91C6D53-FA94-4209-AF91-E03AC709611A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52F92268-D0F5-4AE5-80ED-8ACC102C13BE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C8EE5682-6917-4C83-9AA5-BEF9DA455E3F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C936A30-EC9A-4248-B2B1-78F1CF704B69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0FFE9D2-97E5-4F54-9047-698ACDC192E4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0A0200D-1B20-4178-B3EE-AF154E7E7854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2648035-F037-41FF-AD5D-B029E2C02349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EA66920-93CD-4935-9C5E-490314A80D86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316F5FE-C1A6-49F1-9748-9E76D978291B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图片 39">
              <a:extLst>
                <a:ext uri="{FF2B5EF4-FFF2-40B4-BE49-F238E27FC236}">
                  <a16:creationId xmlns:a16="http://schemas.microsoft.com/office/drawing/2014/main" id="{9765F011-7469-4E07-9DDB-5C17685A5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2992CE7-1819-42AB-BBBE-DCF6986F9795}"/>
              </a:ext>
            </a:extLst>
          </p:cNvPr>
          <p:cNvSpPr txBox="1"/>
          <p:nvPr/>
        </p:nvSpPr>
        <p:spPr>
          <a:xfrm>
            <a:off x="1431677" y="3041863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5E8DE5-2686-4E84-BB27-B2FEDC94CE63}"/>
              </a:ext>
            </a:extLst>
          </p:cNvPr>
          <p:cNvSpPr txBox="1"/>
          <p:nvPr/>
        </p:nvSpPr>
        <p:spPr>
          <a:xfrm>
            <a:off x="5066642" y="4133671"/>
            <a:ext cx="2081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PMNet</a:t>
            </a:r>
            <a:endParaRPr lang="en-US" sz="28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9C0B34-19F0-463B-8405-74785D5C6677}"/>
              </a:ext>
            </a:extLst>
          </p:cNvPr>
          <p:cNvSpPr txBox="1"/>
          <p:nvPr/>
        </p:nvSpPr>
        <p:spPr>
          <a:xfrm>
            <a:off x="891419" y="1448067"/>
            <a:ext cx="989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PMNet</a:t>
            </a:r>
            <a:r>
              <a:rPr lang="en-US" sz="2400" dirty="0"/>
              <a:t> hardware: Use Match-Action Table (MAT) to control persistent memory</a:t>
            </a:r>
          </a:p>
        </p:txBody>
      </p:sp>
      <p:sp>
        <p:nvSpPr>
          <p:cNvPr id="47" name="箭头: 左右 41">
            <a:extLst>
              <a:ext uri="{FF2B5EF4-FFF2-40B4-BE49-F238E27FC236}">
                <a16:creationId xmlns:a16="http://schemas.microsoft.com/office/drawing/2014/main" id="{5DF93F60-5F19-4237-BE4C-FB76A6D17E1B}"/>
              </a:ext>
            </a:extLst>
          </p:cNvPr>
          <p:cNvSpPr/>
          <p:nvPr/>
        </p:nvSpPr>
        <p:spPr>
          <a:xfrm>
            <a:off x="2789765" y="2407215"/>
            <a:ext cx="1026363" cy="369332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箭头: 左右 41">
            <a:extLst>
              <a:ext uri="{FF2B5EF4-FFF2-40B4-BE49-F238E27FC236}">
                <a16:creationId xmlns:a16="http://schemas.microsoft.com/office/drawing/2014/main" id="{192230F0-77D3-4799-84BD-4EC6621F61B7}"/>
              </a:ext>
            </a:extLst>
          </p:cNvPr>
          <p:cNvSpPr/>
          <p:nvPr/>
        </p:nvSpPr>
        <p:spPr>
          <a:xfrm>
            <a:off x="8415844" y="2435073"/>
            <a:ext cx="953310" cy="369332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5960395-4B94-47FF-89E9-3CC0779114D0}"/>
              </a:ext>
            </a:extLst>
          </p:cNvPr>
          <p:cNvSpPr/>
          <p:nvPr/>
        </p:nvSpPr>
        <p:spPr>
          <a:xfrm>
            <a:off x="4176483" y="2042108"/>
            <a:ext cx="3862286" cy="1933542"/>
          </a:xfrm>
          <a:prstGeom prst="round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3A0380-8AFB-40F9-AA72-BBEEFE1B1FE8}"/>
              </a:ext>
            </a:extLst>
          </p:cNvPr>
          <p:cNvSpPr/>
          <p:nvPr/>
        </p:nvSpPr>
        <p:spPr>
          <a:xfrm>
            <a:off x="4703622" y="2180079"/>
            <a:ext cx="2794768" cy="6243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solidFill>
                  <a:schemeClr val="tx1"/>
                </a:solidFill>
              </a:rPr>
              <a:t>MAT Pipeline</a:t>
            </a:r>
          </a:p>
        </p:txBody>
      </p:sp>
      <p:pic>
        <p:nvPicPr>
          <p:cNvPr id="68" name="Picture 67" descr="A picture containing shape&#10;&#10;Description automatically generated">
            <a:extLst>
              <a:ext uri="{FF2B5EF4-FFF2-40B4-BE49-F238E27FC236}">
                <a16:creationId xmlns:a16="http://schemas.microsoft.com/office/drawing/2014/main" id="{01B8DCC9-E5E8-ECC7-BB83-2F87FD59F5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5" b="24711"/>
          <a:stretch/>
        </p:blipFill>
        <p:spPr>
          <a:xfrm>
            <a:off x="5462983" y="2924345"/>
            <a:ext cx="1266032" cy="6372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8CC4505-BC54-5377-980B-F0EDACA6171E}"/>
              </a:ext>
            </a:extLst>
          </p:cNvPr>
          <p:cNvSpPr txBox="1"/>
          <p:nvPr/>
        </p:nvSpPr>
        <p:spPr>
          <a:xfrm>
            <a:off x="4716862" y="3505432"/>
            <a:ext cx="2781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Persistent memory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7629F7-8AB6-9FC4-BDE7-8728B90A7CAA}"/>
              </a:ext>
            </a:extLst>
          </p:cNvPr>
          <p:cNvSpPr txBox="1"/>
          <p:nvPr/>
        </p:nvSpPr>
        <p:spPr>
          <a:xfrm>
            <a:off x="892744" y="4932064"/>
            <a:ext cx="989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PMNet</a:t>
            </a:r>
            <a:r>
              <a:rPr lang="en-US" sz="2400" dirty="0"/>
              <a:t> protocol: Identify </a:t>
            </a:r>
            <a:r>
              <a:rPr lang="en-US" sz="2400" dirty="0" err="1"/>
              <a:t>PMNet</a:t>
            </a:r>
            <a:r>
              <a:rPr lang="en-US" sz="2400" dirty="0"/>
              <a:t> packets and trigger processing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F4FE21-2141-25E0-23B1-2AFD69E46436}"/>
              </a:ext>
            </a:extLst>
          </p:cNvPr>
          <p:cNvSpPr/>
          <p:nvPr/>
        </p:nvSpPr>
        <p:spPr>
          <a:xfrm>
            <a:off x="899776" y="1390138"/>
            <a:ext cx="10194992" cy="332160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B747A6-946A-4973-B985-20B3D0EC3313}"/>
              </a:ext>
            </a:extLst>
          </p:cNvPr>
          <p:cNvSpPr/>
          <p:nvPr/>
        </p:nvSpPr>
        <p:spPr>
          <a:xfrm>
            <a:off x="5088661" y="6124003"/>
            <a:ext cx="691768" cy="351590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Type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955741-4373-A832-0C7A-5C1C5B6A4A22}"/>
              </a:ext>
            </a:extLst>
          </p:cNvPr>
          <p:cNvSpPr/>
          <p:nvPr/>
        </p:nvSpPr>
        <p:spPr>
          <a:xfrm>
            <a:off x="5780429" y="6124003"/>
            <a:ext cx="1383536" cy="351590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Session ID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EA29E98-DF3F-359E-9351-A1ECD14D5F46}"/>
              </a:ext>
            </a:extLst>
          </p:cNvPr>
          <p:cNvSpPr/>
          <p:nvPr/>
        </p:nvSpPr>
        <p:spPr>
          <a:xfrm>
            <a:off x="7163965" y="6124003"/>
            <a:ext cx="1197352" cy="351590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SeqNum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3FB645B-74FA-3644-1620-DD9ED6749A43}"/>
              </a:ext>
            </a:extLst>
          </p:cNvPr>
          <p:cNvSpPr/>
          <p:nvPr/>
        </p:nvSpPr>
        <p:spPr>
          <a:xfrm>
            <a:off x="8361317" y="6124003"/>
            <a:ext cx="1314520" cy="351590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HashAddr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C60B001-2A07-8819-B9DF-1CA3B942E14B}"/>
              </a:ext>
            </a:extLst>
          </p:cNvPr>
          <p:cNvSpPr/>
          <p:nvPr/>
        </p:nvSpPr>
        <p:spPr>
          <a:xfrm>
            <a:off x="4396893" y="6124003"/>
            <a:ext cx="691768" cy="3515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UDP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BE47226-2CEC-5114-5533-1C794DEE85FE}"/>
              </a:ext>
            </a:extLst>
          </p:cNvPr>
          <p:cNvSpPr/>
          <p:nvPr/>
        </p:nvSpPr>
        <p:spPr>
          <a:xfrm>
            <a:off x="3705125" y="6126036"/>
            <a:ext cx="691768" cy="3515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9D7193F-B905-E8CE-FDDA-1793203F1EEE}"/>
              </a:ext>
            </a:extLst>
          </p:cNvPr>
          <p:cNvSpPr/>
          <p:nvPr/>
        </p:nvSpPr>
        <p:spPr>
          <a:xfrm>
            <a:off x="3013357" y="6126036"/>
            <a:ext cx="691768" cy="3515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Eth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A2E21DE-32AE-C4A8-3091-89EF94C2ECC6}"/>
              </a:ext>
            </a:extLst>
          </p:cNvPr>
          <p:cNvSpPr txBox="1"/>
          <p:nvPr/>
        </p:nvSpPr>
        <p:spPr>
          <a:xfrm>
            <a:off x="725890" y="6068965"/>
            <a:ext cx="2026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PMNet</a:t>
            </a:r>
            <a:r>
              <a:rPr lang="en-US" sz="2400" b="1" dirty="0"/>
              <a:t> packet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2D2BF30-8D71-8595-C1B1-2A8766D7D7BB}"/>
              </a:ext>
            </a:extLst>
          </p:cNvPr>
          <p:cNvSpPr txBox="1"/>
          <p:nvPr/>
        </p:nvSpPr>
        <p:spPr>
          <a:xfrm>
            <a:off x="5681727" y="5409933"/>
            <a:ext cx="3110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cs typeface="Calibri" panose="020F0502020204030204" pitchFamily="34" charset="0"/>
              </a:rPr>
              <a:t>PMNet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cs typeface="Calibri" panose="020F0502020204030204" pitchFamily="34" charset="0"/>
              </a:rPr>
              <a:t> headers</a:t>
            </a:r>
          </a:p>
        </p:txBody>
      </p:sp>
      <p:sp>
        <p:nvSpPr>
          <p:cNvPr id="61" name="Left Bracket 60">
            <a:extLst>
              <a:ext uri="{FF2B5EF4-FFF2-40B4-BE49-F238E27FC236}">
                <a16:creationId xmlns:a16="http://schemas.microsoft.com/office/drawing/2014/main" id="{C2F4C666-8AD4-48EA-54DF-33F1A5DD4DE0}"/>
              </a:ext>
            </a:extLst>
          </p:cNvPr>
          <p:cNvSpPr/>
          <p:nvPr/>
        </p:nvSpPr>
        <p:spPr>
          <a:xfrm rot="16200000" flipH="1">
            <a:off x="7334648" y="3785116"/>
            <a:ext cx="115376" cy="4472091"/>
          </a:xfrm>
          <a:prstGeom prst="leftBracket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6035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PMNet Design: Protocol</a:t>
            </a:r>
            <a:endParaRPr lang="en-US" b="1">
              <a:latin typeface="+mn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F3EB88-F7DA-4982-913E-0063DA61877D}"/>
              </a:ext>
            </a:extLst>
          </p:cNvPr>
          <p:cNvSpPr txBox="1"/>
          <p:nvPr/>
        </p:nvSpPr>
        <p:spPr>
          <a:xfrm>
            <a:off x="361543" y="1154817"/>
            <a:ext cx="10868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Defines four packet types on top of UDP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B43AC11D-AC58-4B31-A76D-19037A70B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21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E43F68-7DE7-11D8-3F9A-A32E10D9FAC9}"/>
              </a:ext>
            </a:extLst>
          </p:cNvPr>
          <p:cNvSpPr/>
          <p:nvPr/>
        </p:nvSpPr>
        <p:spPr>
          <a:xfrm>
            <a:off x="4706996" y="2410747"/>
            <a:ext cx="691768" cy="351590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Type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39C38B8-A511-63B0-67C1-ED989DA1331C}"/>
              </a:ext>
            </a:extLst>
          </p:cNvPr>
          <p:cNvSpPr/>
          <p:nvPr/>
        </p:nvSpPr>
        <p:spPr>
          <a:xfrm>
            <a:off x="5398764" y="2410747"/>
            <a:ext cx="1383536" cy="351590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Session ID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013928-13B6-6985-7834-99A184AC6160}"/>
              </a:ext>
            </a:extLst>
          </p:cNvPr>
          <p:cNvSpPr/>
          <p:nvPr/>
        </p:nvSpPr>
        <p:spPr>
          <a:xfrm>
            <a:off x="6782300" y="2410747"/>
            <a:ext cx="1197352" cy="351590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SeqNum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309E0D6-ED96-042F-4BB5-D457CC6F1DEB}"/>
              </a:ext>
            </a:extLst>
          </p:cNvPr>
          <p:cNvSpPr/>
          <p:nvPr/>
        </p:nvSpPr>
        <p:spPr>
          <a:xfrm>
            <a:off x="7979652" y="2410747"/>
            <a:ext cx="1314520" cy="351590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HashAddr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E17FF5-E239-97E8-EDE7-B0B2207911FD}"/>
              </a:ext>
            </a:extLst>
          </p:cNvPr>
          <p:cNvSpPr/>
          <p:nvPr/>
        </p:nvSpPr>
        <p:spPr>
          <a:xfrm>
            <a:off x="4015228" y="2410747"/>
            <a:ext cx="691768" cy="3515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UDP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A948F0D-F863-8503-7B9B-C94ED7DA84CB}"/>
              </a:ext>
            </a:extLst>
          </p:cNvPr>
          <p:cNvSpPr/>
          <p:nvPr/>
        </p:nvSpPr>
        <p:spPr>
          <a:xfrm>
            <a:off x="3323460" y="2412780"/>
            <a:ext cx="691768" cy="3515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2F95124-9DEB-071C-41A5-17BBB4A0C78E}"/>
              </a:ext>
            </a:extLst>
          </p:cNvPr>
          <p:cNvSpPr/>
          <p:nvPr/>
        </p:nvSpPr>
        <p:spPr>
          <a:xfrm>
            <a:off x="2631692" y="2412780"/>
            <a:ext cx="691768" cy="3515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Eth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74E478B-7857-F792-D5A6-7E446C6A68C1}"/>
              </a:ext>
            </a:extLst>
          </p:cNvPr>
          <p:cNvSpPr txBox="1"/>
          <p:nvPr/>
        </p:nvSpPr>
        <p:spPr>
          <a:xfrm>
            <a:off x="344225" y="2355709"/>
            <a:ext cx="2026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PMNet</a:t>
            </a:r>
            <a:r>
              <a:rPr lang="en-US" sz="2400" b="1" dirty="0"/>
              <a:t> packet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B79EC0-C374-5543-C81E-4040DA0DE2F5}"/>
              </a:ext>
            </a:extLst>
          </p:cNvPr>
          <p:cNvSpPr txBox="1"/>
          <p:nvPr/>
        </p:nvSpPr>
        <p:spPr>
          <a:xfrm>
            <a:off x="5300062" y="1696677"/>
            <a:ext cx="3110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cs typeface="Calibri" panose="020F0502020204030204" pitchFamily="34" charset="0"/>
              </a:rPr>
              <a:t>PMNet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cs typeface="Calibri" panose="020F0502020204030204" pitchFamily="34" charset="0"/>
              </a:rPr>
              <a:t> headers</a:t>
            </a:r>
          </a:p>
        </p:txBody>
      </p:sp>
      <p:sp>
        <p:nvSpPr>
          <p:cNvPr id="57" name="Left Bracket 56">
            <a:extLst>
              <a:ext uri="{FF2B5EF4-FFF2-40B4-BE49-F238E27FC236}">
                <a16:creationId xmlns:a16="http://schemas.microsoft.com/office/drawing/2014/main" id="{0DBFB992-67D9-F686-5B7F-D16A862EC915}"/>
              </a:ext>
            </a:extLst>
          </p:cNvPr>
          <p:cNvSpPr/>
          <p:nvPr/>
        </p:nvSpPr>
        <p:spPr>
          <a:xfrm rot="16200000" flipH="1">
            <a:off x="6952983" y="71860"/>
            <a:ext cx="115376" cy="4472091"/>
          </a:xfrm>
          <a:prstGeom prst="leftBracket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2168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PMNet Design: Protocol</a:t>
            </a:r>
            <a:endParaRPr lang="en-US" b="1">
              <a:latin typeface="+mn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F3EB88-F7DA-4982-913E-0063DA61877D}"/>
              </a:ext>
            </a:extLst>
          </p:cNvPr>
          <p:cNvSpPr txBox="1"/>
          <p:nvPr/>
        </p:nvSpPr>
        <p:spPr>
          <a:xfrm>
            <a:off x="361543" y="1154817"/>
            <a:ext cx="10868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Defines four packet types on top of UDP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EF8BBE-019C-4A3F-8C03-B7022099F948}"/>
              </a:ext>
            </a:extLst>
          </p:cNvPr>
          <p:cNvSpPr txBox="1"/>
          <p:nvPr/>
        </p:nvSpPr>
        <p:spPr>
          <a:xfrm>
            <a:off x="3559183" y="3455139"/>
            <a:ext cx="401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80" dirty="0" err="1">
                <a:solidFill>
                  <a:schemeClr val="accent1">
                    <a:lumMod val="75000"/>
                  </a:schemeClr>
                </a:solidFill>
              </a:rPr>
              <a:t>Log+forward</a:t>
            </a:r>
            <a:r>
              <a:rPr lang="en-US" sz="2400" spc="-8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spc="-80" dirty="0"/>
              <a:t>request, send </a:t>
            </a:r>
            <a:r>
              <a:rPr lang="en-US" sz="2400" b="1" spc="-80" dirty="0">
                <a:solidFill>
                  <a:schemeClr val="accent1">
                    <a:lumMod val="75000"/>
                  </a:schemeClr>
                </a:solidFill>
              </a:rPr>
              <a:t>ACK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C82A8D-7FD7-4100-A8B7-19CBFD7AAAF7}"/>
              </a:ext>
            </a:extLst>
          </p:cNvPr>
          <p:cNvSpPr txBox="1"/>
          <p:nvPr/>
        </p:nvSpPr>
        <p:spPr>
          <a:xfrm>
            <a:off x="3530773" y="4103641"/>
            <a:ext cx="375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80" dirty="0">
                <a:solidFill>
                  <a:schemeClr val="accent1">
                    <a:lumMod val="75000"/>
                  </a:schemeClr>
                </a:solidFill>
              </a:rPr>
              <a:t>Remove</a:t>
            </a:r>
            <a:r>
              <a:rPr lang="en-US" sz="2400" b="1" spc="-80" dirty="0"/>
              <a:t> </a:t>
            </a:r>
            <a:r>
              <a:rPr lang="en-US" sz="2400" spc="-80" dirty="0"/>
              <a:t>log and </a:t>
            </a:r>
            <a:r>
              <a:rPr lang="en-US" sz="2400" b="1" spc="-80" dirty="0">
                <a:solidFill>
                  <a:schemeClr val="accent1">
                    <a:lumMod val="75000"/>
                  </a:schemeClr>
                </a:solidFill>
              </a:rPr>
              <a:t>unblock</a:t>
            </a:r>
            <a:r>
              <a:rPr lang="en-US" sz="2400" b="1" spc="-80" dirty="0"/>
              <a:t> </a:t>
            </a:r>
            <a:r>
              <a:rPr lang="en-US" sz="2400" spc="-80" dirty="0"/>
              <a:t>client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D67591-1352-40EC-AB6B-58D347F1B530}"/>
              </a:ext>
            </a:extLst>
          </p:cNvPr>
          <p:cNvSpPr txBox="1"/>
          <p:nvPr/>
        </p:nvSpPr>
        <p:spPr>
          <a:xfrm>
            <a:off x="3530772" y="4752143"/>
            <a:ext cx="375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80" dirty="0">
                <a:solidFill>
                  <a:schemeClr val="accent1">
                    <a:lumMod val="75000"/>
                  </a:schemeClr>
                </a:solidFill>
              </a:rPr>
              <a:t>Resend</a:t>
            </a:r>
            <a:r>
              <a:rPr lang="en-US" sz="2400" b="1" spc="-80" dirty="0"/>
              <a:t> </a:t>
            </a:r>
            <a:r>
              <a:rPr lang="en-US" sz="2400" spc="-80" dirty="0"/>
              <a:t>logged entry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917787-59DA-4270-8380-770FEF06DF37}"/>
              </a:ext>
            </a:extLst>
          </p:cNvPr>
          <p:cNvSpPr txBox="1"/>
          <p:nvPr/>
        </p:nvSpPr>
        <p:spPr>
          <a:xfrm>
            <a:off x="3530772" y="5400644"/>
            <a:ext cx="375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-80" dirty="0">
                <a:solidFill>
                  <a:schemeClr val="accent1">
                    <a:lumMod val="75000"/>
                  </a:schemeClr>
                </a:solidFill>
              </a:rPr>
              <a:t>Forward</a:t>
            </a:r>
            <a:r>
              <a:rPr lang="en-US" sz="2400" b="1" spc="-80" dirty="0"/>
              <a:t> </a:t>
            </a:r>
            <a:r>
              <a:rPr lang="en-US" sz="2400" spc="-80" dirty="0"/>
              <a:t>request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9245F9-775D-4383-8275-B7B4F845B753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PMNet performs different operation based on </a:t>
            </a:r>
            <a:r>
              <a:rPr lang="en-US" sz="3200" b="1">
                <a:solidFill>
                  <a:schemeClr val="accent1">
                    <a:lumMod val="75000"/>
                  </a:schemeClr>
                </a:solidFill>
              </a:rPr>
              <a:t>packet type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B43AC11D-AC58-4B31-A76D-19037A70B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22</a:t>
            </a:fld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F76F54-146F-232B-19B6-272A4A91AE10}"/>
              </a:ext>
            </a:extLst>
          </p:cNvPr>
          <p:cNvSpPr/>
          <p:nvPr/>
        </p:nvSpPr>
        <p:spPr>
          <a:xfrm>
            <a:off x="978789" y="5376736"/>
            <a:ext cx="1695062" cy="48851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Bypass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156598-D4C7-3F9F-99AE-BCCD28614CD4}"/>
              </a:ext>
            </a:extLst>
          </p:cNvPr>
          <p:cNvSpPr/>
          <p:nvPr/>
        </p:nvSpPr>
        <p:spPr>
          <a:xfrm>
            <a:off x="978789" y="4767404"/>
            <a:ext cx="1695062" cy="48851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err="1">
                <a:solidFill>
                  <a:schemeClr val="tx1"/>
                </a:solidFill>
              </a:rPr>
              <a:t>Retrans</a:t>
            </a:r>
            <a:endParaRPr lang="en-US" sz="2800" b="1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EF9588-A994-FB0B-A081-9EB8BE9DBC56}"/>
              </a:ext>
            </a:extLst>
          </p:cNvPr>
          <p:cNvSpPr txBox="1"/>
          <p:nvPr/>
        </p:nvSpPr>
        <p:spPr>
          <a:xfrm rot="16200000">
            <a:off x="-816154" y="4453734"/>
            <a:ext cx="2607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Types of packet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C7579F-49E1-B931-2763-AF7644DB2DDD}"/>
              </a:ext>
            </a:extLst>
          </p:cNvPr>
          <p:cNvSpPr/>
          <p:nvPr/>
        </p:nvSpPr>
        <p:spPr>
          <a:xfrm>
            <a:off x="978789" y="4139748"/>
            <a:ext cx="1695062" cy="48851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ACK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8FA920-5252-9E8E-9664-30BE80BFBC63}"/>
              </a:ext>
            </a:extLst>
          </p:cNvPr>
          <p:cNvSpPr/>
          <p:nvPr/>
        </p:nvSpPr>
        <p:spPr>
          <a:xfrm>
            <a:off x="978789" y="3501667"/>
            <a:ext cx="1695062" cy="48851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18C8C04-6D9B-EA2A-DBD8-0C3DE56CF624}"/>
              </a:ext>
            </a:extLst>
          </p:cNvPr>
          <p:cNvSpPr/>
          <p:nvPr/>
        </p:nvSpPr>
        <p:spPr>
          <a:xfrm>
            <a:off x="4706996" y="2410747"/>
            <a:ext cx="691768" cy="351590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Type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EC85AA0-FF6D-A8B9-6227-C374A8065BA2}"/>
              </a:ext>
            </a:extLst>
          </p:cNvPr>
          <p:cNvSpPr/>
          <p:nvPr/>
        </p:nvSpPr>
        <p:spPr>
          <a:xfrm>
            <a:off x="5398764" y="2410747"/>
            <a:ext cx="1383536" cy="351590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Session ID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34106F-C5EA-A3AA-9979-26715566AE5C}"/>
              </a:ext>
            </a:extLst>
          </p:cNvPr>
          <p:cNvSpPr/>
          <p:nvPr/>
        </p:nvSpPr>
        <p:spPr>
          <a:xfrm>
            <a:off x="6782300" y="2410747"/>
            <a:ext cx="1197352" cy="351590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SeqNum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DD6EC6E-ECDF-E92F-611E-A87672DF1CA5}"/>
              </a:ext>
            </a:extLst>
          </p:cNvPr>
          <p:cNvSpPr/>
          <p:nvPr/>
        </p:nvSpPr>
        <p:spPr>
          <a:xfrm>
            <a:off x="7979652" y="2410747"/>
            <a:ext cx="1314520" cy="351590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HashAddr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D03701-4CAD-6C3C-C45D-C9D5B9671615}"/>
              </a:ext>
            </a:extLst>
          </p:cNvPr>
          <p:cNvSpPr/>
          <p:nvPr/>
        </p:nvSpPr>
        <p:spPr>
          <a:xfrm>
            <a:off x="4015228" y="2410747"/>
            <a:ext cx="691768" cy="3515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UDP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2EAC4E-00CA-01FC-B343-BAC01272EECB}"/>
              </a:ext>
            </a:extLst>
          </p:cNvPr>
          <p:cNvSpPr/>
          <p:nvPr/>
        </p:nvSpPr>
        <p:spPr>
          <a:xfrm>
            <a:off x="3323460" y="2412780"/>
            <a:ext cx="691768" cy="3515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5ED151-184E-FB8C-8065-B4B2F7E09753}"/>
              </a:ext>
            </a:extLst>
          </p:cNvPr>
          <p:cNvSpPr/>
          <p:nvPr/>
        </p:nvSpPr>
        <p:spPr>
          <a:xfrm>
            <a:off x="2631692" y="2412780"/>
            <a:ext cx="691768" cy="35159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Eth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8B033AF-6027-0019-5DCA-181620D0E3AD}"/>
              </a:ext>
            </a:extLst>
          </p:cNvPr>
          <p:cNvSpPr txBox="1"/>
          <p:nvPr/>
        </p:nvSpPr>
        <p:spPr>
          <a:xfrm>
            <a:off x="344225" y="2355709"/>
            <a:ext cx="2026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PMNet</a:t>
            </a:r>
            <a:r>
              <a:rPr lang="en-US" sz="2400" b="1" dirty="0"/>
              <a:t> packet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604D57-FDB7-BC64-2B74-6E46F19260D1}"/>
              </a:ext>
            </a:extLst>
          </p:cNvPr>
          <p:cNvSpPr txBox="1"/>
          <p:nvPr/>
        </p:nvSpPr>
        <p:spPr>
          <a:xfrm>
            <a:off x="5300062" y="1696677"/>
            <a:ext cx="3110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cs typeface="Calibri" panose="020F0502020204030204" pitchFamily="34" charset="0"/>
              </a:rPr>
              <a:t>PMNet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cs typeface="Calibri" panose="020F0502020204030204" pitchFamily="34" charset="0"/>
              </a:rPr>
              <a:t> headers</a:t>
            </a:r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982656AD-0FED-A4F8-8061-AB3B5A1A3C80}"/>
              </a:ext>
            </a:extLst>
          </p:cNvPr>
          <p:cNvSpPr/>
          <p:nvPr/>
        </p:nvSpPr>
        <p:spPr>
          <a:xfrm rot="16200000" flipH="1">
            <a:off x="6952983" y="71860"/>
            <a:ext cx="115376" cy="4472091"/>
          </a:xfrm>
          <a:prstGeom prst="leftBracket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3E552C0-067A-5E12-8FD1-4C18C2CF7B80}"/>
              </a:ext>
            </a:extLst>
          </p:cNvPr>
          <p:cNvCxnSpPr>
            <a:cxnSpLocks/>
            <a:stCxn id="49" idx="2"/>
            <a:endCxn id="48" idx="0"/>
          </p:cNvCxnSpPr>
          <p:nvPr/>
        </p:nvCxnSpPr>
        <p:spPr>
          <a:xfrm rot="5400000">
            <a:off x="3069935" y="1518722"/>
            <a:ext cx="739330" cy="322656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65095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FF0DD2F-D5EF-470B-AC91-264C41C44E83}"/>
              </a:ext>
            </a:extLst>
          </p:cNvPr>
          <p:cNvCxnSpPr>
            <a:cxnSpLocks/>
          </p:cNvCxnSpPr>
          <p:nvPr/>
        </p:nvCxnSpPr>
        <p:spPr>
          <a:xfrm>
            <a:off x="9159391" y="2831660"/>
            <a:ext cx="1335107" cy="0"/>
          </a:xfrm>
          <a:prstGeom prst="line">
            <a:avLst/>
          </a:prstGeom>
          <a:ln w="508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9CBC58B-8E60-4805-8531-DB7B252241BC}"/>
              </a:ext>
            </a:extLst>
          </p:cNvPr>
          <p:cNvCxnSpPr>
            <a:cxnSpLocks/>
          </p:cNvCxnSpPr>
          <p:nvPr/>
        </p:nvCxnSpPr>
        <p:spPr>
          <a:xfrm>
            <a:off x="1575745" y="2840849"/>
            <a:ext cx="1514293" cy="2699"/>
          </a:xfrm>
          <a:prstGeom prst="line">
            <a:avLst/>
          </a:prstGeom>
          <a:ln w="508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 err="1">
                <a:latin typeface="+mn-lt"/>
              </a:rPr>
              <a:t>PMNet</a:t>
            </a:r>
            <a:r>
              <a:rPr lang="en-US">
                <a:latin typeface="+mn-lt"/>
              </a:rPr>
              <a:t> packet processing: Update requests</a:t>
            </a:r>
            <a:endParaRPr lang="en-US" b="1"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91729B-B146-43C5-9A65-F357FA9F6537}"/>
              </a:ext>
            </a:extLst>
          </p:cNvPr>
          <p:cNvSpPr/>
          <p:nvPr/>
        </p:nvSpPr>
        <p:spPr>
          <a:xfrm>
            <a:off x="3526901" y="2400204"/>
            <a:ext cx="5318426" cy="3261849"/>
          </a:xfrm>
          <a:prstGeom prst="round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C21F2F-BE83-4482-A8A4-844A5E01C82C}"/>
              </a:ext>
            </a:extLst>
          </p:cNvPr>
          <p:cNvSpPr/>
          <p:nvPr/>
        </p:nvSpPr>
        <p:spPr>
          <a:xfrm>
            <a:off x="5088832" y="2538054"/>
            <a:ext cx="2004117" cy="6174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MAT Pipeline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8FD285-46E5-48AA-8243-A0849C7627C3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4469207" y="2844867"/>
            <a:ext cx="619625" cy="192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A43042-E472-45BA-871D-B092B8F1A08C}"/>
              </a:ext>
            </a:extLst>
          </p:cNvPr>
          <p:cNvCxnSpPr>
            <a:cxnSpLocks/>
            <a:stCxn id="38" idx="3"/>
            <a:endCxn id="74" idx="1"/>
          </p:cNvCxnSpPr>
          <p:nvPr/>
        </p:nvCxnSpPr>
        <p:spPr>
          <a:xfrm flipV="1">
            <a:off x="7092949" y="2844867"/>
            <a:ext cx="711322" cy="192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9EF932-A661-4297-9B6D-2B866262645F}"/>
              </a:ext>
            </a:extLst>
          </p:cNvPr>
          <p:cNvSpPr/>
          <p:nvPr/>
        </p:nvSpPr>
        <p:spPr>
          <a:xfrm>
            <a:off x="0" y="6079523"/>
            <a:ext cx="11868147" cy="66426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</a:rPr>
              <a:t>PMNet</a:t>
            </a:r>
            <a:r>
              <a:rPr lang="en-US" sz="2800">
                <a:solidFill>
                  <a:schemeClr val="tx1"/>
                </a:solidFill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logs and forwards</a:t>
            </a:r>
            <a:r>
              <a:rPr lang="en-US" sz="2800">
                <a:solidFill>
                  <a:schemeClr val="tx1"/>
                </a:solidFill>
              </a:rPr>
              <a:t> update requests and sends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ACK</a:t>
            </a:r>
            <a:r>
              <a:rPr lang="en-US" sz="2800">
                <a:solidFill>
                  <a:schemeClr val="tx1"/>
                </a:solidFill>
              </a:rPr>
              <a:t> to unblock client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2AE976-1F3D-E145-AA38-AE22B59D6BE1}"/>
              </a:ext>
            </a:extLst>
          </p:cNvPr>
          <p:cNvSpPr/>
          <p:nvPr/>
        </p:nvSpPr>
        <p:spPr>
          <a:xfrm>
            <a:off x="978789" y="5376736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Bypass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725964-53FF-A544-A160-629B4912AEF9}"/>
              </a:ext>
            </a:extLst>
          </p:cNvPr>
          <p:cNvSpPr/>
          <p:nvPr/>
        </p:nvSpPr>
        <p:spPr>
          <a:xfrm>
            <a:off x="978789" y="4767404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err="1">
                <a:solidFill>
                  <a:schemeClr val="bg2">
                    <a:lumMod val="75000"/>
                  </a:schemeClr>
                </a:solidFill>
              </a:rPr>
              <a:t>Retrans</a:t>
            </a:r>
            <a:endParaRPr lang="en-US" sz="2800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54488-115D-437A-BE47-000F97E9B45D}"/>
              </a:ext>
            </a:extLst>
          </p:cNvPr>
          <p:cNvSpPr txBox="1"/>
          <p:nvPr/>
        </p:nvSpPr>
        <p:spPr>
          <a:xfrm rot="16200000">
            <a:off x="-816154" y="4453734"/>
            <a:ext cx="2607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Types of packet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A1A75D-6387-4EF8-9135-DBCCE17C5536}"/>
              </a:ext>
            </a:extLst>
          </p:cNvPr>
          <p:cNvSpPr txBox="1"/>
          <p:nvPr/>
        </p:nvSpPr>
        <p:spPr>
          <a:xfrm>
            <a:off x="865558" y="1075053"/>
            <a:ext cx="4173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Log update request</a:t>
            </a:r>
          </a:p>
          <a:p>
            <a:r>
              <a:rPr lang="en-US" sz="2400"/>
              <a:t>Send ACK to client</a:t>
            </a:r>
          </a:p>
          <a:p>
            <a:r>
              <a:rPr lang="en-US" sz="2400"/>
              <a:t>Forward request to the server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1D2405-E293-4DC6-B629-EB21EC2DE196}"/>
              </a:ext>
            </a:extLst>
          </p:cNvPr>
          <p:cNvSpPr/>
          <p:nvPr/>
        </p:nvSpPr>
        <p:spPr>
          <a:xfrm>
            <a:off x="3112297" y="2512734"/>
            <a:ext cx="1356910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39E2C98-08CB-4B42-9317-DA9868B28C44}"/>
              </a:ext>
            </a:extLst>
          </p:cNvPr>
          <p:cNvGrpSpPr/>
          <p:nvPr/>
        </p:nvGrpSpPr>
        <p:grpSpPr>
          <a:xfrm>
            <a:off x="4898517" y="4927843"/>
            <a:ext cx="2384746" cy="562504"/>
            <a:chOff x="4554789" y="5231406"/>
            <a:chExt cx="2918789" cy="56250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C7F2363-1EC4-4441-9312-EE9B84BEE495}"/>
                </a:ext>
              </a:extLst>
            </p:cNvPr>
            <p:cNvSpPr/>
            <p:nvPr/>
          </p:nvSpPr>
          <p:spPr>
            <a:xfrm>
              <a:off x="4554789" y="5231406"/>
              <a:ext cx="2918789" cy="5625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>
                  <a:solidFill>
                    <a:schemeClr val="tx1"/>
                  </a:solidFill>
                </a:rPr>
                <a:t>PM</a:t>
              </a:r>
            </a:p>
          </p:txBody>
        </p:sp>
        <p:sp>
          <p:nvSpPr>
            <p:cNvPr id="59" name="Rectangle: Rounded Corners 28">
              <a:extLst>
                <a:ext uri="{FF2B5EF4-FFF2-40B4-BE49-F238E27FC236}">
                  <a16:creationId xmlns:a16="http://schemas.microsoft.com/office/drawing/2014/main" id="{FF924095-09C2-47BB-9042-43B0A835B02E}"/>
                </a:ext>
              </a:extLst>
            </p:cNvPr>
            <p:cNvSpPr/>
            <p:nvPr/>
          </p:nvSpPr>
          <p:spPr>
            <a:xfrm>
              <a:off x="4676256" y="5327986"/>
              <a:ext cx="1918508" cy="35449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Update logs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7B7CAC-601B-459F-8C1D-02958EDA9701}"/>
              </a:ext>
            </a:extLst>
          </p:cNvPr>
          <p:cNvGrpSpPr/>
          <p:nvPr/>
        </p:nvGrpSpPr>
        <p:grpSpPr>
          <a:xfrm>
            <a:off x="5205648" y="3643547"/>
            <a:ext cx="1779099" cy="796277"/>
            <a:chOff x="5205648" y="3495909"/>
            <a:chExt cx="1779099" cy="79627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B7D73C5-7D8B-4317-9DB9-D6A941209667}"/>
                </a:ext>
              </a:extLst>
            </p:cNvPr>
            <p:cNvGrpSpPr/>
            <p:nvPr/>
          </p:nvGrpSpPr>
          <p:grpSpPr>
            <a:xfrm>
              <a:off x="6272896" y="3495909"/>
              <a:ext cx="711851" cy="796277"/>
              <a:chOff x="4532664" y="3751664"/>
              <a:chExt cx="1086679" cy="1085478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3D03B4B-2AB7-415F-ADDF-DD86BB6538BE}"/>
                  </a:ext>
                </a:extLst>
              </p:cNvPr>
              <p:cNvSpPr/>
              <p:nvPr/>
            </p:nvSpPr>
            <p:spPr>
              <a:xfrm>
                <a:off x="4532666" y="3751664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977D80E-9C57-4D7C-BA33-6E226CCD6CEC}"/>
                  </a:ext>
                </a:extLst>
              </p:cNvPr>
              <p:cNvSpPr/>
              <p:nvPr/>
            </p:nvSpPr>
            <p:spPr>
              <a:xfrm>
                <a:off x="4532665" y="4113490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41FAC-0DD8-4E19-9010-E5389D56EE47}"/>
                  </a:ext>
                </a:extLst>
              </p:cNvPr>
              <p:cNvSpPr/>
              <p:nvPr/>
            </p:nvSpPr>
            <p:spPr>
              <a:xfrm>
                <a:off x="4532664" y="4475316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DCB6750-FD62-467A-A850-E7A4D014AAAB}"/>
                </a:ext>
              </a:extLst>
            </p:cNvPr>
            <p:cNvGrpSpPr/>
            <p:nvPr/>
          </p:nvGrpSpPr>
          <p:grpSpPr>
            <a:xfrm>
              <a:off x="5205648" y="3495909"/>
              <a:ext cx="711851" cy="796277"/>
              <a:chOff x="4532664" y="3751664"/>
              <a:chExt cx="1086679" cy="1085478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E65CA31-B32C-4133-A142-098A13E45CB5}"/>
                  </a:ext>
                </a:extLst>
              </p:cNvPr>
              <p:cNvSpPr/>
              <p:nvPr/>
            </p:nvSpPr>
            <p:spPr>
              <a:xfrm>
                <a:off x="4532666" y="3751664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14CAEE6-1C24-4AEB-B917-0BB058C0BAEE}"/>
                  </a:ext>
                </a:extLst>
              </p:cNvPr>
              <p:cNvSpPr/>
              <p:nvPr/>
            </p:nvSpPr>
            <p:spPr>
              <a:xfrm>
                <a:off x="4532665" y="4113490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19F1F19-B989-4DA7-BD04-C952CC485C65}"/>
                  </a:ext>
                </a:extLst>
              </p:cNvPr>
              <p:cNvSpPr/>
              <p:nvPr/>
            </p:nvSpPr>
            <p:spPr>
              <a:xfrm>
                <a:off x="4532664" y="4475316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D0DDA06-7A70-4685-9153-86F164AD3AF5}"/>
              </a:ext>
            </a:extLst>
          </p:cNvPr>
          <p:cNvSpPr txBox="1"/>
          <p:nvPr/>
        </p:nvSpPr>
        <p:spPr>
          <a:xfrm>
            <a:off x="3570512" y="3796509"/>
            <a:ext cx="16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Log queues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2536501-F403-4932-843E-CA18F58DD1FC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6628821" y="3163982"/>
            <a:ext cx="1" cy="479565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FD99AC-E1FD-4F1A-9132-0635C223FC7D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6628821" y="4439824"/>
            <a:ext cx="0" cy="48801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46BA4AF-ED5C-49FC-B722-C16BF319556C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5561574" y="3155529"/>
            <a:ext cx="0" cy="48801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F6B69AC-FB25-4F4B-AAB7-9A1CEAE299B3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5561573" y="4439824"/>
            <a:ext cx="0" cy="48801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A9E83D57-4081-4F02-A4A7-C4C41CDCE027}"/>
              </a:ext>
            </a:extLst>
          </p:cNvPr>
          <p:cNvSpPr/>
          <p:nvPr/>
        </p:nvSpPr>
        <p:spPr>
          <a:xfrm>
            <a:off x="3434169" y="4489305"/>
            <a:ext cx="545120" cy="5455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0D0B801-6389-42D6-A88F-BC8EB0DFA1DC}"/>
              </a:ext>
            </a:extLst>
          </p:cNvPr>
          <p:cNvSpPr txBox="1"/>
          <p:nvPr/>
        </p:nvSpPr>
        <p:spPr>
          <a:xfrm>
            <a:off x="3943138" y="4560007"/>
            <a:ext cx="1394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Log request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FA4D705-3A84-42AB-99C4-AC4AD4C19B1E}"/>
              </a:ext>
            </a:extLst>
          </p:cNvPr>
          <p:cNvSpPr/>
          <p:nvPr/>
        </p:nvSpPr>
        <p:spPr>
          <a:xfrm>
            <a:off x="6311185" y="1803377"/>
            <a:ext cx="545120" cy="5455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B3D5DB9-D951-4B30-B8D0-8BBD3C5F04D5}"/>
              </a:ext>
            </a:extLst>
          </p:cNvPr>
          <p:cNvSpPr txBox="1"/>
          <p:nvPr/>
        </p:nvSpPr>
        <p:spPr>
          <a:xfrm>
            <a:off x="6863753" y="1890806"/>
            <a:ext cx="3404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Forward request to the server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955AA90D-53B3-43FF-9926-8A5A8E00121E}"/>
              </a:ext>
            </a:extLst>
          </p:cNvPr>
          <p:cNvSpPr/>
          <p:nvPr/>
        </p:nvSpPr>
        <p:spPr>
          <a:xfrm rot="5400000">
            <a:off x="4631041" y="3701885"/>
            <a:ext cx="1813324" cy="638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Log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5EFC18B-1797-4453-82E9-15B2670075E0}"/>
              </a:ext>
            </a:extLst>
          </p:cNvPr>
          <p:cNvSpPr/>
          <p:nvPr/>
        </p:nvSpPr>
        <p:spPr>
          <a:xfrm>
            <a:off x="7804271" y="2512734"/>
            <a:ext cx="1334204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ED703C8-0E5A-4633-BEE5-25D23309B6ED}"/>
              </a:ext>
            </a:extLst>
          </p:cNvPr>
          <p:cNvSpPr/>
          <p:nvPr/>
        </p:nvSpPr>
        <p:spPr>
          <a:xfrm>
            <a:off x="9214867" y="2611345"/>
            <a:ext cx="1245205" cy="4670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Request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FE223593-9AC1-411C-AF34-65809F6A96ED}"/>
              </a:ext>
            </a:extLst>
          </p:cNvPr>
          <p:cNvSpPr/>
          <p:nvPr/>
        </p:nvSpPr>
        <p:spPr>
          <a:xfrm>
            <a:off x="1580368" y="2411279"/>
            <a:ext cx="1502238" cy="4670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Requests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227536B-4AC8-439E-914C-EFC3F1897945}"/>
              </a:ext>
            </a:extLst>
          </p:cNvPr>
          <p:cNvSpPr txBox="1"/>
          <p:nvPr/>
        </p:nvSpPr>
        <p:spPr>
          <a:xfrm>
            <a:off x="10145641" y="3108513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0EC964B-625F-4494-B790-D84E29DFF95C}"/>
              </a:ext>
            </a:extLst>
          </p:cNvPr>
          <p:cNvGrpSpPr/>
          <p:nvPr/>
        </p:nvGrpSpPr>
        <p:grpSpPr>
          <a:xfrm>
            <a:off x="10540567" y="2412391"/>
            <a:ext cx="1194111" cy="830997"/>
            <a:chOff x="9832458" y="1148141"/>
            <a:chExt cx="1487563" cy="103521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3271086-B023-4F6F-AC70-E0855F87CB6D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8C4CE826-D4BA-4ED8-BDD7-8C9E5C98E9A1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912E0948-7974-424E-B366-30C7D7365215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D0360677-7527-402E-8B8A-6C5136EE9C9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4930ECC-BD23-4F93-BEB3-83C38CA4B01C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2EE7DC7-260A-4E72-AF7F-738F4B53ED6D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C471ABC2-D99A-4E5F-9AB3-A6F49D19C90B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AA43E79-5847-4034-B69A-D1FAD170392A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30D310D-25B8-4448-B014-DCEE832C394B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43972D63-E9D0-4542-82FC-B7B550BF78C8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6" name="图片 39">
              <a:extLst>
                <a:ext uri="{FF2B5EF4-FFF2-40B4-BE49-F238E27FC236}">
                  <a16:creationId xmlns:a16="http://schemas.microsoft.com/office/drawing/2014/main" id="{0DD95A8F-D338-4CE1-A29A-8993F65A1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56CAC1F-A3C4-4E77-8EC8-FB7F59547D30}"/>
              </a:ext>
            </a:extLst>
          </p:cNvPr>
          <p:cNvGrpSpPr/>
          <p:nvPr/>
        </p:nvGrpSpPr>
        <p:grpSpPr>
          <a:xfrm>
            <a:off x="810842" y="2379536"/>
            <a:ext cx="712952" cy="608556"/>
            <a:chOff x="1023046" y="2182983"/>
            <a:chExt cx="1598140" cy="1364127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755D5351-E29F-4067-8A87-72BFE3ACA1FD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4163F4FF-086E-4E06-B24F-6050FDDAF46E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F321282-0FF4-4F3B-9CAA-7FC619397E86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840B213-CC63-480D-8E05-B2CD1F76DD62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CEDB41-10DE-4BE0-A295-173E7493AAB2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8D6CE01-B2A4-490A-BFD4-FA4CF91D1A8F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1B99ED0-D941-476A-8DBB-81FA95567D2F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94059D1-23B2-495B-AA31-A0BA2BCF3F89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1730044-EEC8-4662-B9A3-D9456661A60C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53E20B44-BDE5-4E9B-BC82-576168AE9C57}"/>
              </a:ext>
            </a:extLst>
          </p:cNvPr>
          <p:cNvSpPr txBox="1"/>
          <p:nvPr/>
        </p:nvSpPr>
        <p:spPr>
          <a:xfrm>
            <a:off x="306304" y="2928225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81" name="Slide Number Placeholder 3">
            <a:extLst>
              <a:ext uri="{FF2B5EF4-FFF2-40B4-BE49-F238E27FC236}">
                <a16:creationId xmlns:a16="http://schemas.microsoft.com/office/drawing/2014/main" id="{35CDCE82-1114-4217-A040-38A9F6F3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23</a:t>
            </a:fld>
            <a:endParaRPr lang="en-US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432D4080-F68B-4A1E-8679-08C14E8C85D1}"/>
              </a:ext>
            </a:extLst>
          </p:cNvPr>
          <p:cNvSpPr/>
          <p:nvPr/>
        </p:nvSpPr>
        <p:spPr>
          <a:xfrm>
            <a:off x="3245736" y="2352177"/>
            <a:ext cx="5807535" cy="638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Forward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728ECE-B117-43E9-8B79-4B0A89BC6848}"/>
              </a:ext>
            </a:extLst>
          </p:cNvPr>
          <p:cNvSpPr/>
          <p:nvPr/>
        </p:nvSpPr>
        <p:spPr>
          <a:xfrm>
            <a:off x="978789" y="4139748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ACK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41A221D-B994-4FF0-B0E1-667E49F79805}"/>
              </a:ext>
            </a:extLst>
          </p:cNvPr>
          <p:cNvSpPr/>
          <p:nvPr/>
        </p:nvSpPr>
        <p:spPr>
          <a:xfrm>
            <a:off x="978789" y="3501667"/>
            <a:ext cx="1695062" cy="48851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EECBD0B2-2A37-4BA8-BA95-AF075CD6B05F}"/>
              </a:ext>
            </a:extLst>
          </p:cNvPr>
          <p:cNvSpPr/>
          <p:nvPr/>
        </p:nvSpPr>
        <p:spPr>
          <a:xfrm flipH="1">
            <a:off x="1563300" y="2799194"/>
            <a:ext cx="1502237" cy="4670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ACK</a:t>
            </a:r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C38AA770-FBF0-45EF-95BC-1318632B7322}"/>
              </a:ext>
            </a:extLst>
          </p:cNvPr>
          <p:cNvSpPr/>
          <p:nvPr/>
        </p:nvSpPr>
        <p:spPr>
          <a:xfrm flipH="1">
            <a:off x="3188966" y="2797074"/>
            <a:ext cx="2299383" cy="545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0463A5A-1CED-4B1B-9984-3B86F01F126A}"/>
              </a:ext>
            </a:extLst>
          </p:cNvPr>
          <p:cNvSpPr/>
          <p:nvPr/>
        </p:nvSpPr>
        <p:spPr>
          <a:xfrm>
            <a:off x="3586819" y="3107352"/>
            <a:ext cx="545120" cy="5455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FC16EB7-E007-417E-8258-BCDCADCE3A22}"/>
              </a:ext>
            </a:extLst>
          </p:cNvPr>
          <p:cNvSpPr txBox="1"/>
          <p:nvPr/>
        </p:nvSpPr>
        <p:spPr>
          <a:xfrm>
            <a:off x="4067326" y="3177584"/>
            <a:ext cx="1185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Send ACK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5DC25C8-D68A-4D18-B74B-303CADC68985}"/>
              </a:ext>
            </a:extLst>
          </p:cNvPr>
          <p:cNvSpPr/>
          <p:nvPr/>
        </p:nvSpPr>
        <p:spPr>
          <a:xfrm>
            <a:off x="361543" y="1120575"/>
            <a:ext cx="389749" cy="3900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CA17E83-843A-484F-B7DA-922274E0B299}"/>
              </a:ext>
            </a:extLst>
          </p:cNvPr>
          <p:cNvSpPr/>
          <p:nvPr/>
        </p:nvSpPr>
        <p:spPr>
          <a:xfrm>
            <a:off x="368991" y="1501726"/>
            <a:ext cx="389749" cy="3900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9D56A48-1DB4-4F64-AD5C-41E075CA8134}"/>
              </a:ext>
            </a:extLst>
          </p:cNvPr>
          <p:cNvSpPr/>
          <p:nvPr/>
        </p:nvSpPr>
        <p:spPr>
          <a:xfrm>
            <a:off x="376439" y="1893006"/>
            <a:ext cx="389749" cy="3900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858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3" grpId="0" animBg="1"/>
      <p:bldP spid="78" grpId="0"/>
      <p:bldP spid="79" grpId="0" animBg="1"/>
      <p:bldP spid="80" grpId="0"/>
      <p:bldP spid="43" grpId="0" animBg="1"/>
      <p:bldP spid="75" grpId="0" animBg="1"/>
      <p:bldP spid="77" grpId="0" animBg="1"/>
      <p:bldP spid="84" grpId="0" animBg="1"/>
      <p:bldP spid="85" grpId="0" animBg="1"/>
      <p:bldP spid="86" grpId="0" animBg="1"/>
      <p:bldP spid="87" grpId="0"/>
      <p:bldP spid="88" grpId="0" animBg="1"/>
      <p:bldP spid="89" grpId="0" animBg="1"/>
      <p:bldP spid="9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6FCBD3C-4310-4D28-A619-E3229C25190D}"/>
              </a:ext>
            </a:extLst>
          </p:cNvPr>
          <p:cNvCxnSpPr>
            <a:cxnSpLocks/>
          </p:cNvCxnSpPr>
          <p:nvPr/>
        </p:nvCxnSpPr>
        <p:spPr>
          <a:xfrm>
            <a:off x="9159391" y="2831660"/>
            <a:ext cx="1335107" cy="0"/>
          </a:xfrm>
          <a:prstGeom prst="line">
            <a:avLst/>
          </a:prstGeom>
          <a:ln w="508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426A21B-5D27-424A-811F-AD8BDA16F6CF}"/>
              </a:ext>
            </a:extLst>
          </p:cNvPr>
          <p:cNvCxnSpPr>
            <a:cxnSpLocks/>
          </p:cNvCxnSpPr>
          <p:nvPr/>
        </p:nvCxnSpPr>
        <p:spPr>
          <a:xfrm>
            <a:off x="1575745" y="2840849"/>
            <a:ext cx="1514293" cy="2699"/>
          </a:xfrm>
          <a:prstGeom prst="line">
            <a:avLst/>
          </a:prstGeom>
          <a:ln w="508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PMNet packet processing: ACK</a:t>
            </a:r>
            <a:endParaRPr lang="en-US" b="1"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91729B-B146-43C5-9A65-F357FA9F6537}"/>
              </a:ext>
            </a:extLst>
          </p:cNvPr>
          <p:cNvSpPr/>
          <p:nvPr/>
        </p:nvSpPr>
        <p:spPr>
          <a:xfrm>
            <a:off x="3526901" y="2400204"/>
            <a:ext cx="5318426" cy="3261849"/>
          </a:xfrm>
          <a:prstGeom prst="round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C21F2F-BE83-4482-A8A4-844A5E01C82C}"/>
              </a:ext>
            </a:extLst>
          </p:cNvPr>
          <p:cNvSpPr/>
          <p:nvPr/>
        </p:nvSpPr>
        <p:spPr>
          <a:xfrm>
            <a:off x="5088832" y="2538054"/>
            <a:ext cx="2004117" cy="6174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MAT Pipeline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8FD285-46E5-48AA-8243-A0849C7627C3}"/>
              </a:ext>
            </a:extLst>
          </p:cNvPr>
          <p:cNvCxnSpPr>
            <a:cxnSpLocks/>
            <a:stCxn id="82" idx="3"/>
            <a:endCxn id="38" idx="1"/>
          </p:cNvCxnSpPr>
          <p:nvPr/>
        </p:nvCxnSpPr>
        <p:spPr>
          <a:xfrm>
            <a:off x="4469207" y="2844867"/>
            <a:ext cx="619625" cy="19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A43042-E472-45BA-871D-B092B8F1A08C}"/>
              </a:ext>
            </a:extLst>
          </p:cNvPr>
          <p:cNvCxnSpPr>
            <a:cxnSpLocks/>
            <a:stCxn id="38" idx="3"/>
            <a:endCxn id="83" idx="1"/>
          </p:cNvCxnSpPr>
          <p:nvPr/>
        </p:nvCxnSpPr>
        <p:spPr>
          <a:xfrm flipV="1">
            <a:off x="7092949" y="2844867"/>
            <a:ext cx="711322" cy="19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9EF932-A661-4297-9B6D-2B866262645F}"/>
              </a:ext>
            </a:extLst>
          </p:cNvPr>
          <p:cNvSpPr/>
          <p:nvPr/>
        </p:nvSpPr>
        <p:spPr>
          <a:xfrm>
            <a:off x="0" y="6079523"/>
            <a:ext cx="11868147" cy="66426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PMNet ACK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removes</a:t>
            </a:r>
            <a:r>
              <a:rPr lang="en-US" sz="2800">
                <a:solidFill>
                  <a:schemeClr val="tx1"/>
                </a:solidFill>
              </a:rPr>
              <a:t> the logged entry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2AE976-1F3D-E145-AA38-AE22B59D6BE1}"/>
              </a:ext>
            </a:extLst>
          </p:cNvPr>
          <p:cNvSpPr/>
          <p:nvPr/>
        </p:nvSpPr>
        <p:spPr>
          <a:xfrm>
            <a:off x="978789" y="5376736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Bypass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725964-53FF-A544-A160-629B4912AEF9}"/>
              </a:ext>
            </a:extLst>
          </p:cNvPr>
          <p:cNvSpPr/>
          <p:nvPr/>
        </p:nvSpPr>
        <p:spPr>
          <a:xfrm>
            <a:off x="978789" y="4767404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err="1">
                <a:solidFill>
                  <a:schemeClr val="bg2">
                    <a:lumMod val="75000"/>
                  </a:schemeClr>
                </a:solidFill>
              </a:rPr>
              <a:t>Retrans</a:t>
            </a:r>
            <a:endParaRPr lang="en-US" sz="2800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0C3F14-A777-1B4C-9F32-6C3E739103ED}"/>
              </a:ext>
            </a:extLst>
          </p:cNvPr>
          <p:cNvSpPr/>
          <p:nvPr/>
        </p:nvSpPr>
        <p:spPr>
          <a:xfrm>
            <a:off x="978789" y="4139748"/>
            <a:ext cx="1695062" cy="48851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ACK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D6C3F93-94C5-C641-815A-7CCE30EEFDFB}"/>
              </a:ext>
            </a:extLst>
          </p:cNvPr>
          <p:cNvSpPr/>
          <p:nvPr/>
        </p:nvSpPr>
        <p:spPr>
          <a:xfrm>
            <a:off x="978789" y="3501667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Update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54488-115D-437A-BE47-000F97E9B45D}"/>
              </a:ext>
            </a:extLst>
          </p:cNvPr>
          <p:cNvSpPr txBox="1"/>
          <p:nvPr/>
        </p:nvSpPr>
        <p:spPr>
          <a:xfrm rot="16200000">
            <a:off x="-816154" y="4453734"/>
            <a:ext cx="2607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Types of packet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39E2C98-08CB-4B42-9317-DA9868B28C44}"/>
              </a:ext>
            </a:extLst>
          </p:cNvPr>
          <p:cNvGrpSpPr/>
          <p:nvPr/>
        </p:nvGrpSpPr>
        <p:grpSpPr>
          <a:xfrm>
            <a:off x="4898517" y="4927843"/>
            <a:ext cx="2384746" cy="562504"/>
            <a:chOff x="4554789" y="5231406"/>
            <a:chExt cx="2918789" cy="56250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C7F2363-1EC4-4441-9312-EE9B84BEE495}"/>
                </a:ext>
              </a:extLst>
            </p:cNvPr>
            <p:cNvSpPr/>
            <p:nvPr/>
          </p:nvSpPr>
          <p:spPr>
            <a:xfrm>
              <a:off x="4554789" y="5231406"/>
              <a:ext cx="2918789" cy="5625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>
                  <a:solidFill>
                    <a:schemeClr val="tx1"/>
                  </a:solidFill>
                </a:rPr>
                <a:t>PM</a:t>
              </a:r>
            </a:p>
          </p:txBody>
        </p:sp>
        <p:sp>
          <p:nvSpPr>
            <p:cNvPr id="59" name="Rectangle: Rounded Corners 28">
              <a:extLst>
                <a:ext uri="{FF2B5EF4-FFF2-40B4-BE49-F238E27FC236}">
                  <a16:creationId xmlns:a16="http://schemas.microsoft.com/office/drawing/2014/main" id="{FF924095-09C2-47BB-9042-43B0A835B02E}"/>
                </a:ext>
              </a:extLst>
            </p:cNvPr>
            <p:cNvSpPr/>
            <p:nvPr/>
          </p:nvSpPr>
          <p:spPr>
            <a:xfrm>
              <a:off x="4676256" y="5327986"/>
              <a:ext cx="1918508" cy="35449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Update logs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7B7CAC-601B-459F-8C1D-02958EDA9701}"/>
              </a:ext>
            </a:extLst>
          </p:cNvPr>
          <p:cNvGrpSpPr/>
          <p:nvPr/>
        </p:nvGrpSpPr>
        <p:grpSpPr>
          <a:xfrm>
            <a:off x="5205648" y="3643547"/>
            <a:ext cx="1779099" cy="796277"/>
            <a:chOff x="5205648" y="3495909"/>
            <a:chExt cx="1779099" cy="79627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B7D73C5-7D8B-4317-9DB9-D6A941209667}"/>
                </a:ext>
              </a:extLst>
            </p:cNvPr>
            <p:cNvGrpSpPr/>
            <p:nvPr/>
          </p:nvGrpSpPr>
          <p:grpSpPr>
            <a:xfrm>
              <a:off x="6272896" y="3495909"/>
              <a:ext cx="711851" cy="796277"/>
              <a:chOff x="4532664" y="3751664"/>
              <a:chExt cx="1086679" cy="1085478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3D03B4B-2AB7-415F-ADDF-DD86BB6538BE}"/>
                  </a:ext>
                </a:extLst>
              </p:cNvPr>
              <p:cNvSpPr/>
              <p:nvPr/>
            </p:nvSpPr>
            <p:spPr>
              <a:xfrm>
                <a:off x="4532666" y="3751664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977D80E-9C57-4D7C-BA33-6E226CCD6CEC}"/>
                  </a:ext>
                </a:extLst>
              </p:cNvPr>
              <p:cNvSpPr/>
              <p:nvPr/>
            </p:nvSpPr>
            <p:spPr>
              <a:xfrm>
                <a:off x="4532665" y="4113490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41FAC-0DD8-4E19-9010-E5389D56EE47}"/>
                  </a:ext>
                </a:extLst>
              </p:cNvPr>
              <p:cNvSpPr/>
              <p:nvPr/>
            </p:nvSpPr>
            <p:spPr>
              <a:xfrm>
                <a:off x="4532664" y="4475316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DCB6750-FD62-467A-A850-E7A4D014AAAB}"/>
                </a:ext>
              </a:extLst>
            </p:cNvPr>
            <p:cNvGrpSpPr/>
            <p:nvPr/>
          </p:nvGrpSpPr>
          <p:grpSpPr>
            <a:xfrm>
              <a:off x="5205648" y="3495909"/>
              <a:ext cx="711851" cy="796277"/>
              <a:chOff x="4532664" y="3751664"/>
              <a:chExt cx="1086679" cy="1085478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E65CA31-B32C-4133-A142-098A13E45CB5}"/>
                  </a:ext>
                </a:extLst>
              </p:cNvPr>
              <p:cNvSpPr/>
              <p:nvPr/>
            </p:nvSpPr>
            <p:spPr>
              <a:xfrm>
                <a:off x="4532666" y="3751664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14CAEE6-1C24-4AEB-B917-0BB058C0BAEE}"/>
                  </a:ext>
                </a:extLst>
              </p:cNvPr>
              <p:cNvSpPr/>
              <p:nvPr/>
            </p:nvSpPr>
            <p:spPr>
              <a:xfrm>
                <a:off x="4532665" y="4113490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19F1F19-B989-4DA7-BD04-C952CC485C65}"/>
                  </a:ext>
                </a:extLst>
              </p:cNvPr>
              <p:cNvSpPr/>
              <p:nvPr/>
            </p:nvSpPr>
            <p:spPr>
              <a:xfrm>
                <a:off x="4532664" y="4475316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D0DDA06-7A70-4685-9153-86F164AD3AF5}"/>
              </a:ext>
            </a:extLst>
          </p:cNvPr>
          <p:cNvSpPr txBox="1"/>
          <p:nvPr/>
        </p:nvSpPr>
        <p:spPr>
          <a:xfrm>
            <a:off x="3570512" y="3796509"/>
            <a:ext cx="16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Log queues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2536501-F403-4932-843E-CA18F58DD1FC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6628821" y="3163982"/>
            <a:ext cx="1" cy="479565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FD99AC-E1FD-4F1A-9132-0635C223FC7D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6628821" y="4439824"/>
            <a:ext cx="0" cy="48801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46BA4AF-ED5C-49FC-B722-C16BF319556C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5561574" y="3155529"/>
            <a:ext cx="0" cy="48801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F6B69AC-FB25-4F4B-AAB7-9A1CEAE299B3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5561573" y="4439824"/>
            <a:ext cx="0" cy="48801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A9E83D57-4081-4F02-A4A7-C4C41CDCE027}"/>
              </a:ext>
            </a:extLst>
          </p:cNvPr>
          <p:cNvSpPr/>
          <p:nvPr/>
        </p:nvSpPr>
        <p:spPr>
          <a:xfrm>
            <a:off x="3434169" y="4489305"/>
            <a:ext cx="545120" cy="5455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0D0B801-6389-42D6-A88F-BC8EB0DFA1DC}"/>
              </a:ext>
            </a:extLst>
          </p:cNvPr>
          <p:cNvSpPr txBox="1"/>
          <p:nvPr/>
        </p:nvSpPr>
        <p:spPr>
          <a:xfrm>
            <a:off x="3973273" y="4586547"/>
            <a:ext cx="1394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Remove log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FA4D705-3A84-42AB-99C4-AC4AD4C19B1E}"/>
              </a:ext>
            </a:extLst>
          </p:cNvPr>
          <p:cNvSpPr/>
          <p:nvPr/>
        </p:nvSpPr>
        <p:spPr>
          <a:xfrm>
            <a:off x="4397989" y="1803377"/>
            <a:ext cx="545120" cy="5455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B3D5DB9-D951-4B30-B8D0-8BBD3C5F04D5}"/>
              </a:ext>
            </a:extLst>
          </p:cNvPr>
          <p:cNvSpPr txBox="1"/>
          <p:nvPr/>
        </p:nvSpPr>
        <p:spPr>
          <a:xfrm>
            <a:off x="4950557" y="1890806"/>
            <a:ext cx="3404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Forward ACK to the client</a:t>
            </a:r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8A7BD283-CEC4-4BC4-868E-8E3CC066B8BF}"/>
              </a:ext>
            </a:extLst>
          </p:cNvPr>
          <p:cNvSpPr/>
          <p:nvPr/>
        </p:nvSpPr>
        <p:spPr>
          <a:xfrm>
            <a:off x="5319942" y="4835126"/>
            <a:ext cx="802433" cy="80243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955AA90D-53B3-43FF-9926-8A5A8E00121E}"/>
              </a:ext>
            </a:extLst>
          </p:cNvPr>
          <p:cNvSpPr/>
          <p:nvPr/>
        </p:nvSpPr>
        <p:spPr>
          <a:xfrm rot="5400000">
            <a:off x="4631041" y="3701885"/>
            <a:ext cx="1813324" cy="638598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Remove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FE223593-9AC1-411C-AF34-65809F6A96ED}"/>
              </a:ext>
            </a:extLst>
          </p:cNvPr>
          <p:cNvSpPr/>
          <p:nvPr/>
        </p:nvSpPr>
        <p:spPr>
          <a:xfrm flipH="1">
            <a:off x="1588251" y="2611345"/>
            <a:ext cx="1611905" cy="4670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ACK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227536B-4AC8-439E-914C-EFC3F1897945}"/>
              </a:ext>
            </a:extLst>
          </p:cNvPr>
          <p:cNvSpPr txBox="1"/>
          <p:nvPr/>
        </p:nvSpPr>
        <p:spPr>
          <a:xfrm>
            <a:off x="10145641" y="3108513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0EC964B-625F-4494-B790-D84E29DFF95C}"/>
              </a:ext>
            </a:extLst>
          </p:cNvPr>
          <p:cNvGrpSpPr/>
          <p:nvPr/>
        </p:nvGrpSpPr>
        <p:grpSpPr>
          <a:xfrm>
            <a:off x="10540567" y="2412391"/>
            <a:ext cx="1194111" cy="830997"/>
            <a:chOff x="9832458" y="1148141"/>
            <a:chExt cx="1487563" cy="103521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3271086-B023-4F6F-AC70-E0855F87CB6D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8C4CE826-D4BA-4ED8-BDD7-8C9E5C98E9A1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912E0948-7974-424E-B366-30C7D7365215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D0360677-7527-402E-8B8A-6C5136EE9C9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4930ECC-BD23-4F93-BEB3-83C38CA4B01C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2EE7DC7-260A-4E72-AF7F-738F4B53ED6D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C471ABC2-D99A-4E5F-9AB3-A6F49D19C90B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AA43E79-5847-4034-B69A-D1FAD170392A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30D310D-25B8-4448-B014-DCEE832C394B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43972D63-E9D0-4542-82FC-B7B550BF78C8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6" name="图片 39">
              <a:extLst>
                <a:ext uri="{FF2B5EF4-FFF2-40B4-BE49-F238E27FC236}">
                  <a16:creationId xmlns:a16="http://schemas.microsoft.com/office/drawing/2014/main" id="{0DD95A8F-D338-4CE1-A29A-8993F65A1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56CAC1F-A3C4-4E77-8EC8-FB7F59547D30}"/>
              </a:ext>
            </a:extLst>
          </p:cNvPr>
          <p:cNvGrpSpPr/>
          <p:nvPr/>
        </p:nvGrpSpPr>
        <p:grpSpPr>
          <a:xfrm>
            <a:off x="810842" y="2379536"/>
            <a:ext cx="712952" cy="608556"/>
            <a:chOff x="1023046" y="2182983"/>
            <a:chExt cx="1598140" cy="1364127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755D5351-E29F-4067-8A87-72BFE3ACA1FD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4163F4FF-086E-4E06-B24F-6050FDDAF46E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F321282-0FF4-4F3B-9CAA-7FC619397E86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840B213-CC63-480D-8E05-B2CD1F76DD62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CEDB41-10DE-4BE0-A295-173E7493AAB2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8D6CE01-B2A4-490A-BFD4-FA4CF91D1A8F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1B99ED0-D941-476A-8DBB-81FA95567D2F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94059D1-23B2-495B-AA31-A0BA2BCF3F89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1730044-EEC8-4662-B9A3-D9456661A60C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53E20B44-BDE5-4E9B-BC82-576168AE9C57}"/>
              </a:ext>
            </a:extLst>
          </p:cNvPr>
          <p:cNvSpPr txBox="1"/>
          <p:nvPr/>
        </p:nvSpPr>
        <p:spPr>
          <a:xfrm>
            <a:off x="306304" y="2928225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81" name="Slide Number Placeholder 3">
            <a:extLst>
              <a:ext uri="{FF2B5EF4-FFF2-40B4-BE49-F238E27FC236}">
                <a16:creationId xmlns:a16="http://schemas.microsoft.com/office/drawing/2014/main" id="{35CDCE82-1114-4217-A040-38A9F6F3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24</a:t>
            </a:fld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AEC0FE3-EC62-4CC6-819F-5C524AB4E1D1}"/>
              </a:ext>
            </a:extLst>
          </p:cNvPr>
          <p:cNvSpPr/>
          <p:nvPr/>
        </p:nvSpPr>
        <p:spPr>
          <a:xfrm>
            <a:off x="3112297" y="2512734"/>
            <a:ext cx="1356910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08BB07B-79E8-4DE8-93F8-BB256005AD1C}"/>
              </a:ext>
            </a:extLst>
          </p:cNvPr>
          <p:cNvSpPr/>
          <p:nvPr/>
        </p:nvSpPr>
        <p:spPr>
          <a:xfrm>
            <a:off x="7804271" y="2512734"/>
            <a:ext cx="1334204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432D4080-F68B-4A1E-8679-08C14E8C85D1}"/>
              </a:ext>
            </a:extLst>
          </p:cNvPr>
          <p:cNvSpPr/>
          <p:nvPr/>
        </p:nvSpPr>
        <p:spPr>
          <a:xfrm flipH="1">
            <a:off x="3195760" y="2539787"/>
            <a:ext cx="5853230" cy="6385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Forward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A5C6F8E-E8E2-488C-A7E3-FF466B54995C}"/>
              </a:ext>
            </a:extLst>
          </p:cNvPr>
          <p:cNvSpPr txBox="1"/>
          <p:nvPr/>
        </p:nvSpPr>
        <p:spPr>
          <a:xfrm>
            <a:off x="865558" y="1075053"/>
            <a:ext cx="4173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Remove logged request</a:t>
            </a:r>
          </a:p>
          <a:p>
            <a:r>
              <a:rPr lang="en-US" sz="2400"/>
              <a:t>Forward ACK to the client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830DE71-B746-45ED-9219-081E84176F68}"/>
              </a:ext>
            </a:extLst>
          </p:cNvPr>
          <p:cNvSpPr/>
          <p:nvPr/>
        </p:nvSpPr>
        <p:spPr>
          <a:xfrm>
            <a:off x="361543" y="1120575"/>
            <a:ext cx="389749" cy="3900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C65215-CB36-460B-A6B9-51698ACA45C2}"/>
              </a:ext>
            </a:extLst>
          </p:cNvPr>
          <p:cNvSpPr/>
          <p:nvPr/>
        </p:nvSpPr>
        <p:spPr>
          <a:xfrm>
            <a:off x="368991" y="1501726"/>
            <a:ext cx="389749" cy="3900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ED703C8-0E5A-4633-BEE5-25D23309B6ED}"/>
              </a:ext>
            </a:extLst>
          </p:cNvPr>
          <p:cNvSpPr/>
          <p:nvPr/>
        </p:nvSpPr>
        <p:spPr>
          <a:xfrm flipH="1">
            <a:off x="9061967" y="2611345"/>
            <a:ext cx="1372021" cy="4670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ACK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547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3" grpId="0" animBg="1"/>
      <p:bldP spid="78" grpId="0"/>
      <p:bldP spid="79" grpId="0" animBg="1"/>
      <p:bldP spid="80" grpId="0"/>
      <p:bldP spid="46" grpId="0" animBg="1"/>
      <p:bldP spid="43" grpId="0" animBg="1"/>
      <p:bldP spid="76" grpId="0" animBg="1"/>
      <p:bldP spid="77" grpId="0" animBg="1"/>
      <p:bldP spid="86" grpId="0" animBg="1"/>
      <p:bldP spid="8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A10DC24-0A3D-4E16-98B1-DE80FC0FC48B}"/>
              </a:ext>
            </a:extLst>
          </p:cNvPr>
          <p:cNvCxnSpPr>
            <a:cxnSpLocks/>
          </p:cNvCxnSpPr>
          <p:nvPr/>
        </p:nvCxnSpPr>
        <p:spPr>
          <a:xfrm>
            <a:off x="9159391" y="2831660"/>
            <a:ext cx="1335107" cy="0"/>
          </a:xfrm>
          <a:prstGeom prst="line">
            <a:avLst/>
          </a:prstGeom>
          <a:ln w="508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8C04A5F-26BA-4DEA-83E3-680417F37726}"/>
              </a:ext>
            </a:extLst>
          </p:cNvPr>
          <p:cNvCxnSpPr>
            <a:cxnSpLocks/>
          </p:cNvCxnSpPr>
          <p:nvPr/>
        </p:nvCxnSpPr>
        <p:spPr>
          <a:xfrm>
            <a:off x="1575745" y="2840849"/>
            <a:ext cx="1514293" cy="2699"/>
          </a:xfrm>
          <a:prstGeom prst="line">
            <a:avLst/>
          </a:prstGeom>
          <a:ln w="508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 err="1">
                <a:latin typeface="+mn-lt"/>
              </a:rPr>
              <a:t>PMNet</a:t>
            </a:r>
            <a:r>
              <a:rPr lang="en-US">
                <a:latin typeface="+mn-lt"/>
              </a:rPr>
              <a:t> packet processing: </a:t>
            </a:r>
            <a:r>
              <a:rPr lang="en-US" err="1">
                <a:latin typeface="+mn-lt"/>
              </a:rPr>
              <a:t>Retrans</a:t>
            </a:r>
            <a:endParaRPr lang="en-US" b="1"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91729B-B146-43C5-9A65-F357FA9F6537}"/>
              </a:ext>
            </a:extLst>
          </p:cNvPr>
          <p:cNvSpPr/>
          <p:nvPr/>
        </p:nvSpPr>
        <p:spPr>
          <a:xfrm>
            <a:off x="3526901" y="2400204"/>
            <a:ext cx="5318426" cy="3261849"/>
          </a:xfrm>
          <a:prstGeom prst="round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C21F2F-BE83-4482-A8A4-844A5E01C82C}"/>
              </a:ext>
            </a:extLst>
          </p:cNvPr>
          <p:cNvSpPr/>
          <p:nvPr/>
        </p:nvSpPr>
        <p:spPr>
          <a:xfrm>
            <a:off x="5088832" y="2538054"/>
            <a:ext cx="2004117" cy="6174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MAT Pipeline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8FD285-46E5-48AA-8243-A0849C7627C3}"/>
              </a:ext>
            </a:extLst>
          </p:cNvPr>
          <p:cNvCxnSpPr>
            <a:cxnSpLocks/>
            <a:stCxn id="87" idx="3"/>
            <a:endCxn id="38" idx="1"/>
          </p:cNvCxnSpPr>
          <p:nvPr/>
        </p:nvCxnSpPr>
        <p:spPr>
          <a:xfrm>
            <a:off x="4469207" y="2844867"/>
            <a:ext cx="619625" cy="192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A43042-E472-45BA-871D-B092B8F1A08C}"/>
              </a:ext>
            </a:extLst>
          </p:cNvPr>
          <p:cNvCxnSpPr>
            <a:cxnSpLocks/>
            <a:stCxn id="38" idx="3"/>
            <a:endCxn id="88" idx="1"/>
          </p:cNvCxnSpPr>
          <p:nvPr/>
        </p:nvCxnSpPr>
        <p:spPr>
          <a:xfrm flipV="1">
            <a:off x="7092949" y="2844867"/>
            <a:ext cx="711322" cy="192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9EF932-A661-4297-9B6D-2B866262645F}"/>
              </a:ext>
            </a:extLst>
          </p:cNvPr>
          <p:cNvSpPr/>
          <p:nvPr/>
        </p:nvSpPr>
        <p:spPr>
          <a:xfrm>
            <a:off x="0" y="6079523"/>
            <a:ext cx="11868147" cy="66426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</a:rPr>
              <a:t>PMNet</a:t>
            </a:r>
            <a:r>
              <a:rPr lang="en-US" sz="2800">
                <a:solidFill>
                  <a:schemeClr val="tx1"/>
                </a:solidFill>
              </a:rPr>
              <a:t> </a:t>
            </a:r>
            <a:r>
              <a:rPr lang="en-US" sz="2800" err="1">
                <a:solidFill>
                  <a:schemeClr val="tx1"/>
                </a:solidFill>
              </a:rPr>
              <a:t>Retrans</a:t>
            </a:r>
            <a:r>
              <a:rPr lang="en-US" sz="2800">
                <a:solidFill>
                  <a:schemeClr val="tx1"/>
                </a:solidFill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resends</a:t>
            </a:r>
            <a:r>
              <a:rPr lang="en-US" sz="2800">
                <a:solidFill>
                  <a:schemeClr val="tx1"/>
                </a:solidFill>
              </a:rPr>
              <a:t> the logged entry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82AE976-1F3D-E145-AA38-AE22B59D6BE1}"/>
              </a:ext>
            </a:extLst>
          </p:cNvPr>
          <p:cNvSpPr/>
          <p:nvPr/>
        </p:nvSpPr>
        <p:spPr>
          <a:xfrm>
            <a:off x="978789" y="5376736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Bypass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D6C3F93-94C5-C641-815A-7CCE30EEFDFB}"/>
              </a:ext>
            </a:extLst>
          </p:cNvPr>
          <p:cNvSpPr/>
          <p:nvPr/>
        </p:nvSpPr>
        <p:spPr>
          <a:xfrm>
            <a:off x="978789" y="3501667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Update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54488-115D-437A-BE47-000F97E9B45D}"/>
              </a:ext>
            </a:extLst>
          </p:cNvPr>
          <p:cNvSpPr txBox="1"/>
          <p:nvPr/>
        </p:nvSpPr>
        <p:spPr>
          <a:xfrm rot="16200000">
            <a:off x="-816154" y="4453734"/>
            <a:ext cx="2607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Types of packet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39E2C98-08CB-4B42-9317-DA9868B28C44}"/>
              </a:ext>
            </a:extLst>
          </p:cNvPr>
          <p:cNvGrpSpPr/>
          <p:nvPr/>
        </p:nvGrpSpPr>
        <p:grpSpPr>
          <a:xfrm>
            <a:off x="4898517" y="4927843"/>
            <a:ext cx="2384746" cy="562504"/>
            <a:chOff x="4554789" y="5231406"/>
            <a:chExt cx="2918789" cy="56250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C7F2363-1EC4-4441-9312-EE9B84BEE495}"/>
                </a:ext>
              </a:extLst>
            </p:cNvPr>
            <p:cNvSpPr/>
            <p:nvPr/>
          </p:nvSpPr>
          <p:spPr>
            <a:xfrm>
              <a:off x="4554789" y="5231406"/>
              <a:ext cx="2918789" cy="5625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>
                  <a:solidFill>
                    <a:schemeClr val="tx1"/>
                  </a:solidFill>
                </a:rPr>
                <a:t>PM</a:t>
              </a:r>
            </a:p>
          </p:txBody>
        </p:sp>
        <p:sp>
          <p:nvSpPr>
            <p:cNvPr id="59" name="Rectangle: Rounded Corners 28">
              <a:extLst>
                <a:ext uri="{FF2B5EF4-FFF2-40B4-BE49-F238E27FC236}">
                  <a16:creationId xmlns:a16="http://schemas.microsoft.com/office/drawing/2014/main" id="{FF924095-09C2-47BB-9042-43B0A835B02E}"/>
                </a:ext>
              </a:extLst>
            </p:cNvPr>
            <p:cNvSpPr/>
            <p:nvPr/>
          </p:nvSpPr>
          <p:spPr>
            <a:xfrm>
              <a:off x="4676256" y="5327986"/>
              <a:ext cx="1918508" cy="35449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Update logs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7B7CAC-601B-459F-8C1D-02958EDA9701}"/>
              </a:ext>
            </a:extLst>
          </p:cNvPr>
          <p:cNvGrpSpPr/>
          <p:nvPr/>
        </p:nvGrpSpPr>
        <p:grpSpPr>
          <a:xfrm>
            <a:off x="5205648" y="3643547"/>
            <a:ext cx="1779099" cy="796277"/>
            <a:chOff x="5205648" y="3495909"/>
            <a:chExt cx="1779099" cy="79627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B7D73C5-7D8B-4317-9DB9-D6A941209667}"/>
                </a:ext>
              </a:extLst>
            </p:cNvPr>
            <p:cNvGrpSpPr/>
            <p:nvPr/>
          </p:nvGrpSpPr>
          <p:grpSpPr>
            <a:xfrm>
              <a:off x="6272896" y="3495909"/>
              <a:ext cx="711851" cy="796277"/>
              <a:chOff x="4532664" y="3751664"/>
              <a:chExt cx="1086679" cy="1085478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3D03B4B-2AB7-415F-ADDF-DD86BB6538BE}"/>
                  </a:ext>
                </a:extLst>
              </p:cNvPr>
              <p:cNvSpPr/>
              <p:nvPr/>
            </p:nvSpPr>
            <p:spPr>
              <a:xfrm>
                <a:off x="4532666" y="3751664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977D80E-9C57-4D7C-BA33-6E226CCD6CEC}"/>
                  </a:ext>
                </a:extLst>
              </p:cNvPr>
              <p:cNvSpPr/>
              <p:nvPr/>
            </p:nvSpPr>
            <p:spPr>
              <a:xfrm>
                <a:off x="4532665" y="4113490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41FAC-0DD8-4E19-9010-E5389D56EE47}"/>
                  </a:ext>
                </a:extLst>
              </p:cNvPr>
              <p:cNvSpPr/>
              <p:nvPr/>
            </p:nvSpPr>
            <p:spPr>
              <a:xfrm>
                <a:off x="4532664" y="4475316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DCB6750-FD62-467A-A850-E7A4D014AAAB}"/>
                </a:ext>
              </a:extLst>
            </p:cNvPr>
            <p:cNvGrpSpPr/>
            <p:nvPr/>
          </p:nvGrpSpPr>
          <p:grpSpPr>
            <a:xfrm>
              <a:off x="5205648" y="3495909"/>
              <a:ext cx="711851" cy="796277"/>
              <a:chOff x="4532664" y="3751664"/>
              <a:chExt cx="1086679" cy="1085478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E65CA31-B32C-4133-A142-098A13E45CB5}"/>
                  </a:ext>
                </a:extLst>
              </p:cNvPr>
              <p:cNvSpPr/>
              <p:nvPr/>
            </p:nvSpPr>
            <p:spPr>
              <a:xfrm>
                <a:off x="4532666" y="3751664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14CAEE6-1C24-4AEB-B917-0BB058C0BAEE}"/>
                  </a:ext>
                </a:extLst>
              </p:cNvPr>
              <p:cNvSpPr/>
              <p:nvPr/>
            </p:nvSpPr>
            <p:spPr>
              <a:xfrm>
                <a:off x="4532665" y="4113490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19F1F19-B989-4DA7-BD04-C952CC485C65}"/>
                  </a:ext>
                </a:extLst>
              </p:cNvPr>
              <p:cNvSpPr/>
              <p:nvPr/>
            </p:nvSpPr>
            <p:spPr>
              <a:xfrm>
                <a:off x="4532664" y="4475316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D0DDA06-7A70-4685-9153-86F164AD3AF5}"/>
              </a:ext>
            </a:extLst>
          </p:cNvPr>
          <p:cNvSpPr txBox="1"/>
          <p:nvPr/>
        </p:nvSpPr>
        <p:spPr>
          <a:xfrm>
            <a:off x="3570512" y="3796509"/>
            <a:ext cx="16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Log queues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2536501-F403-4932-843E-CA18F58DD1FC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6628821" y="3163982"/>
            <a:ext cx="1" cy="479565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FD99AC-E1FD-4F1A-9132-0635C223FC7D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6628821" y="4439824"/>
            <a:ext cx="0" cy="48801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46BA4AF-ED5C-49FC-B722-C16BF319556C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5561574" y="3155529"/>
            <a:ext cx="0" cy="48801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F6B69AC-FB25-4F4B-AAB7-9A1CEAE299B3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5561573" y="4439824"/>
            <a:ext cx="0" cy="48801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A9E83D57-4081-4F02-A4A7-C4C41CDCE027}"/>
              </a:ext>
            </a:extLst>
          </p:cNvPr>
          <p:cNvSpPr/>
          <p:nvPr/>
        </p:nvSpPr>
        <p:spPr>
          <a:xfrm>
            <a:off x="3434169" y="4489305"/>
            <a:ext cx="545120" cy="5455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0D0B801-6389-42D6-A88F-BC8EB0DFA1DC}"/>
              </a:ext>
            </a:extLst>
          </p:cNvPr>
          <p:cNvSpPr txBox="1"/>
          <p:nvPr/>
        </p:nvSpPr>
        <p:spPr>
          <a:xfrm>
            <a:off x="3973273" y="4586547"/>
            <a:ext cx="1394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Look up request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FA4D705-3A84-42AB-99C4-AC4AD4C19B1E}"/>
              </a:ext>
            </a:extLst>
          </p:cNvPr>
          <p:cNvSpPr/>
          <p:nvPr/>
        </p:nvSpPr>
        <p:spPr>
          <a:xfrm>
            <a:off x="6028690" y="1798071"/>
            <a:ext cx="545120" cy="5455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B3D5DB9-D951-4B30-B8D0-8BBD3C5F04D5}"/>
              </a:ext>
            </a:extLst>
          </p:cNvPr>
          <p:cNvSpPr txBox="1"/>
          <p:nvPr/>
        </p:nvSpPr>
        <p:spPr>
          <a:xfrm>
            <a:off x="6543244" y="1881156"/>
            <a:ext cx="3671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Resend the request to the server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955AA90D-53B3-43FF-9926-8A5A8E00121E}"/>
              </a:ext>
            </a:extLst>
          </p:cNvPr>
          <p:cNvSpPr/>
          <p:nvPr/>
        </p:nvSpPr>
        <p:spPr>
          <a:xfrm rot="5400000">
            <a:off x="4631041" y="3701885"/>
            <a:ext cx="1813324" cy="638598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Look up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ED703C8-0E5A-4633-BEE5-25D23309B6ED}"/>
              </a:ext>
            </a:extLst>
          </p:cNvPr>
          <p:cNvSpPr/>
          <p:nvPr/>
        </p:nvSpPr>
        <p:spPr>
          <a:xfrm flipH="1">
            <a:off x="9137888" y="2415804"/>
            <a:ext cx="1402478" cy="4670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err="1"/>
              <a:t>Retrans</a:t>
            </a:r>
            <a:endParaRPr lang="en-US" sz="2000" b="1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227536B-4AC8-439E-914C-EFC3F1897945}"/>
              </a:ext>
            </a:extLst>
          </p:cNvPr>
          <p:cNvSpPr txBox="1"/>
          <p:nvPr/>
        </p:nvSpPr>
        <p:spPr>
          <a:xfrm>
            <a:off x="10145641" y="3108513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0EC964B-625F-4494-B790-D84E29DFF95C}"/>
              </a:ext>
            </a:extLst>
          </p:cNvPr>
          <p:cNvGrpSpPr/>
          <p:nvPr/>
        </p:nvGrpSpPr>
        <p:grpSpPr>
          <a:xfrm>
            <a:off x="10540567" y="2412391"/>
            <a:ext cx="1194111" cy="830997"/>
            <a:chOff x="9832458" y="1148141"/>
            <a:chExt cx="1487563" cy="103521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3271086-B023-4F6F-AC70-E0855F87CB6D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8C4CE826-D4BA-4ED8-BDD7-8C9E5C98E9A1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912E0948-7974-424E-B366-30C7D7365215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D0360677-7527-402E-8B8A-6C5136EE9C9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4930ECC-BD23-4F93-BEB3-83C38CA4B01C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2EE7DC7-260A-4E72-AF7F-738F4B53ED6D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C471ABC2-D99A-4E5F-9AB3-A6F49D19C90B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AA43E79-5847-4034-B69A-D1FAD170392A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30D310D-25B8-4448-B014-DCEE832C394B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43972D63-E9D0-4542-82FC-B7B550BF78C8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6" name="图片 39">
              <a:extLst>
                <a:ext uri="{FF2B5EF4-FFF2-40B4-BE49-F238E27FC236}">
                  <a16:creationId xmlns:a16="http://schemas.microsoft.com/office/drawing/2014/main" id="{0DD95A8F-D338-4CE1-A29A-8993F65A1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56CAC1F-A3C4-4E77-8EC8-FB7F59547D30}"/>
              </a:ext>
            </a:extLst>
          </p:cNvPr>
          <p:cNvGrpSpPr/>
          <p:nvPr/>
        </p:nvGrpSpPr>
        <p:grpSpPr>
          <a:xfrm>
            <a:off x="810842" y="2379536"/>
            <a:ext cx="712952" cy="608556"/>
            <a:chOff x="1023046" y="2182983"/>
            <a:chExt cx="1598140" cy="1364127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755D5351-E29F-4067-8A87-72BFE3ACA1FD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4163F4FF-086E-4E06-B24F-6050FDDAF46E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F321282-0FF4-4F3B-9CAA-7FC619397E86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840B213-CC63-480D-8E05-B2CD1F76DD62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CEDB41-10DE-4BE0-A295-173E7493AAB2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8D6CE01-B2A4-490A-BFD4-FA4CF91D1A8F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1B99ED0-D941-476A-8DBB-81FA95567D2F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94059D1-23B2-495B-AA31-A0BA2BCF3F89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1730044-EEC8-4662-B9A3-D9456661A60C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53E20B44-BDE5-4E9B-BC82-576168AE9C57}"/>
              </a:ext>
            </a:extLst>
          </p:cNvPr>
          <p:cNvSpPr txBox="1"/>
          <p:nvPr/>
        </p:nvSpPr>
        <p:spPr>
          <a:xfrm>
            <a:off x="306304" y="2928225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81" name="Slide Number Placeholder 3">
            <a:extLst>
              <a:ext uri="{FF2B5EF4-FFF2-40B4-BE49-F238E27FC236}">
                <a16:creationId xmlns:a16="http://schemas.microsoft.com/office/drawing/2014/main" id="{35CDCE82-1114-4217-A040-38A9F6F3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25</a:t>
            </a:fld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E06E79B-4E43-46FD-BC79-81796002F3A0}"/>
              </a:ext>
            </a:extLst>
          </p:cNvPr>
          <p:cNvSpPr/>
          <p:nvPr/>
        </p:nvSpPr>
        <p:spPr>
          <a:xfrm>
            <a:off x="978789" y="4767404"/>
            <a:ext cx="1695062" cy="48851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err="1">
                <a:solidFill>
                  <a:schemeClr val="tx1"/>
                </a:solidFill>
              </a:rPr>
              <a:t>Retrans</a:t>
            </a:r>
            <a:endParaRPr lang="en-US" sz="2800" b="1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6034EF-09F8-489D-90BF-6326995F81DA}"/>
              </a:ext>
            </a:extLst>
          </p:cNvPr>
          <p:cNvSpPr/>
          <p:nvPr/>
        </p:nvSpPr>
        <p:spPr>
          <a:xfrm>
            <a:off x="978789" y="4139748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ACK</a:t>
            </a: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52349537-DB4C-495A-BB07-42473B621665}"/>
              </a:ext>
            </a:extLst>
          </p:cNvPr>
          <p:cNvSpPr/>
          <p:nvPr/>
        </p:nvSpPr>
        <p:spPr>
          <a:xfrm rot="16200000">
            <a:off x="5708890" y="3665886"/>
            <a:ext cx="1823318" cy="6385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Read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0DB17C2-EA08-49D1-9FF0-D157015208DB}"/>
              </a:ext>
            </a:extLst>
          </p:cNvPr>
          <p:cNvSpPr txBox="1"/>
          <p:nvPr/>
        </p:nvSpPr>
        <p:spPr>
          <a:xfrm>
            <a:off x="7156148" y="4269124"/>
            <a:ext cx="1502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Read logged request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78E2E4C-D308-479C-8BEC-43B8BB06EE0C}"/>
              </a:ext>
            </a:extLst>
          </p:cNvPr>
          <p:cNvSpPr/>
          <p:nvPr/>
        </p:nvSpPr>
        <p:spPr>
          <a:xfrm>
            <a:off x="7486864" y="3753546"/>
            <a:ext cx="545120" cy="5455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9B5CB9C-B441-4BE9-8D88-35DF1C5493BF}"/>
              </a:ext>
            </a:extLst>
          </p:cNvPr>
          <p:cNvSpPr/>
          <p:nvPr/>
        </p:nvSpPr>
        <p:spPr>
          <a:xfrm>
            <a:off x="3112297" y="2512734"/>
            <a:ext cx="1356910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CC86171-6977-47E0-AA39-AC1BD2F2645B}"/>
              </a:ext>
            </a:extLst>
          </p:cNvPr>
          <p:cNvSpPr/>
          <p:nvPr/>
        </p:nvSpPr>
        <p:spPr>
          <a:xfrm>
            <a:off x="7804271" y="2512734"/>
            <a:ext cx="1334204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432D4080-F68B-4A1E-8679-08C14E8C85D1}"/>
              </a:ext>
            </a:extLst>
          </p:cNvPr>
          <p:cNvSpPr/>
          <p:nvPr/>
        </p:nvSpPr>
        <p:spPr>
          <a:xfrm>
            <a:off x="6770455" y="2789252"/>
            <a:ext cx="2384746" cy="6018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Resend</a:t>
            </a: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8CE83B27-B0B5-45E0-AF75-1FB8E64997AE}"/>
              </a:ext>
            </a:extLst>
          </p:cNvPr>
          <p:cNvSpPr/>
          <p:nvPr/>
        </p:nvSpPr>
        <p:spPr>
          <a:xfrm>
            <a:off x="9172255" y="2783863"/>
            <a:ext cx="1334203" cy="4670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Request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30E671E-5572-4555-B842-52A1A53628BF}"/>
              </a:ext>
            </a:extLst>
          </p:cNvPr>
          <p:cNvSpPr txBox="1"/>
          <p:nvPr/>
        </p:nvSpPr>
        <p:spPr>
          <a:xfrm>
            <a:off x="810842" y="1075053"/>
            <a:ext cx="4173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Look up logged request</a:t>
            </a:r>
          </a:p>
          <a:p>
            <a:r>
              <a:rPr lang="en-US" sz="2400"/>
              <a:t>Read logged request</a:t>
            </a:r>
          </a:p>
          <a:p>
            <a:r>
              <a:rPr lang="en-US" sz="2400"/>
              <a:t>Resend request to the server 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7BAEC4A-C7FD-44E1-937B-04A566A5A207}"/>
              </a:ext>
            </a:extLst>
          </p:cNvPr>
          <p:cNvSpPr/>
          <p:nvPr/>
        </p:nvSpPr>
        <p:spPr>
          <a:xfrm>
            <a:off x="306827" y="1120575"/>
            <a:ext cx="389749" cy="3900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DB1FEE0F-EBFD-4A03-8494-36F1D7DFF3B8}"/>
              </a:ext>
            </a:extLst>
          </p:cNvPr>
          <p:cNvSpPr/>
          <p:nvPr/>
        </p:nvSpPr>
        <p:spPr>
          <a:xfrm>
            <a:off x="314275" y="1501726"/>
            <a:ext cx="389749" cy="3900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389CA40-A257-4F0A-87DE-FDFEC8452F41}"/>
              </a:ext>
            </a:extLst>
          </p:cNvPr>
          <p:cNvSpPr/>
          <p:nvPr/>
        </p:nvSpPr>
        <p:spPr>
          <a:xfrm>
            <a:off x="321723" y="1893006"/>
            <a:ext cx="389749" cy="3900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815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3" grpId="0" animBg="1"/>
      <p:bldP spid="78" grpId="0"/>
      <p:bldP spid="79" grpId="0" animBg="1"/>
      <p:bldP spid="80" grpId="0"/>
      <p:bldP spid="43" grpId="0" animBg="1"/>
      <p:bldP spid="84" grpId="0" animBg="1"/>
      <p:bldP spid="85" grpId="0"/>
      <p:bldP spid="86" grpId="0" animBg="1"/>
      <p:bldP spid="77" grpId="0" animBg="1"/>
      <p:bldP spid="89" grpId="0" animBg="1"/>
      <p:bldP spid="92" grpId="0" animBg="1"/>
      <p:bldP spid="117" grpId="0" animBg="1"/>
      <p:bldP spid="1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61009B-C9A3-42BD-A1E1-5CDCEB0C7E4F}"/>
              </a:ext>
            </a:extLst>
          </p:cNvPr>
          <p:cNvCxnSpPr>
            <a:cxnSpLocks/>
          </p:cNvCxnSpPr>
          <p:nvPr/>
        </p:nvCxnSpPr>
        <p:spPr>
          <a:xfrm>
            <a:off x="9159391" y="2831660"/>
            <a:ext cx="1335107" cy="0"/>
          </a:xfrm>
          <a:prstGeom prst="line">
            <a:avLst/>
          </a:prstGeom>
          <a:ln w="508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56BA74D-1DDA-4542-A80C-C964547D0272}"/>
              </a:ext>
            </a:extLst>
          </p:cNvPr>
          <p:cNvCxnSpPr>
            <a:cxnSpLocks/>
          </p:cNvCxnSpPr>
          <p:nvPr/>
        </p:nvCxnSpPr>
        <p:spPr>
          <a:xfrm>
            <a:off x="1575745" y="2840849"/>
            <a:ext cx="1514293" cy="2699"/>
          </a:xfrm>
          <a:prstGeom prst="line">
            <a:avLst/>
          </a:prstGeom>
          <a:ln w="508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 err="1">
                <a:latin typeface="+mn-lt"/>
              </a:rPr>
              <a:t>PMNet</a:t>
            </a:r>
            <a:r>
              <a:rPr lang="en-US">
                <a:latin typeface="+mn-lt"/>
              </a:rPr>
              <a:t> packet processing: Bypass</a:t>
            </a:r>
            <a:endParaRPr lang="en-US" b="1"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191729B-B146-43C5-9A65-F357FA9F6537}"/>
              </a:ext>
            </a:extLst>
          </p:cNvPr>
          <p:cNvSpPr/>
          <p:nvPr/>
        </p:nvSpPr>
        <p:spPr>
          <a:xfrm>
            <a:off x="3526901" y="2400204"/>
            <a:ext cx="5318426" cy="3261849"/>
          </a:xfrm>
          <a:prstGeom prst="round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C21F2F-BE83-4482-A8A4-844A5E01C82C}"/>
              </a:ext>
            </a:extLst>
          </p:cNvPr>
          <p:cNvSpPr/>
          <p:nvPr/>
        </p:nvSpPr>
        <p:spPr>
          <a:xfrm>
            <a:off x="5088832" y="2538054"/>
            <a:ext cx="2004117" cy="6174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MAT Pipeline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8FD285-46E5-48AA-8243-A0849C7627C3}"/>
              </a:ext>
            </a:extLst>
          </p:cNvPr>
          <p:cNvCxnSpPr>
            <a:cxnSpLocks/>
            <a:stCxn id="74" idx="3"/>
            <a:endCxn id="38" idx="1"/>
          </p:cNvCxnSpPr>
          <p:nvPr/>
        </p:nvCxnSpPr>
        <p:spPr>
          <a:xfrm>
            <a:off x="4469207" y="2844867"/>
            <a:ext cx="619625" cy="192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A43042-E472-45BA-871D-B092B8F1A08C}"/>
              </a:ext>
            </a:extLst>
          </p:cNvPr>
          <p:cNvCxnSpPr>
            <a:cxnSpLocks/>
            <a:stCxn id="38" idx="3"/>
            <a:endCxn id="76" idx="1"/>
          </p:cNvCxnSpPr>
          <p:nvPr/>
        </p:nvCxnSpPr>
        <p:spPr>
          <a:xfrm flipV="1">
            <a:off x="7092949" y="2844867"/>
            <a:ext cx="711322" cy="192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9EF932-A661-4297-9B6D-2B866262645F}"/>
              </a:ext>
            </a:extLst>
          </p:cNvPr>
          <p:cNvSpPr/>
          <p:nvPr/>
        </p:nvSpPr>
        <p:spPr>
          <a:xfrm>
            <a:off x="0" y="6079523"/>
            <a:ext cx="11868147" cy="66426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</a:rPr>
              <a:t>PMNet</a:t>
            </a:r>
            <a:r>
              <a:rPr lang="en-US" sz="2800">
                <a:solidFill>
                  <a:schemeClr val="tx1"/>
                </a:solidFill>
              </a:rPr>
              <a:t>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forwards</a:t>
            </a:r>
            <a:r>
              <a:rPr lang="en-US" sz="2800">
                <a:solidFill>
                  <a:schemeClr val="tx1"/>
                </a:solidFill>
              </a:rPr>
              <a:t> Bypass packets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D6C3F93-94C5-C641-815A-7CCE30EEFDFB}"/>
              </a:ext>
            </a:extLst>
          </p:cNvPr>
          <p:cNvSpPr/>
          <p:nvPr/>
        </p:nvSpPr>
        <p:spPr>
          <a:xfrm>
            <a:off x="978789" y="3501667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Update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54488-115D-437A-BE47-000F97E9B45D}"/>
              </a:ext>
            </a:extLst>
          </p:cNvPr>
          <p:cNvSpPr txBox="1"/>
          <p:nvPr/>
        </p:nvSpPr>
        <p:spPr>
          <a:xfrm rot="16200000">
            <a:off x="-816154" y="4453734"/>
            <a:ext cx="2607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Types of packet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39E2C98-08CB-4B42-9317-DA9868B28C44}"/>
              </a:ext>
            </a:extLst>
          </p:cNvPr>
          <p:cNvGrpSpPr/>
          <p:nvPr/>
        </p:nvGrpSpPr>
        <p:grpSpPr>
          <a:xfrm>
            <a:off x="4898517" y="4927843"/>
            <a:ext cx="2384746" cy="562504"/>
            <a:chOff x="4554789" y="5231406"/>
            <a:chExt cx="2918789" cy="56250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C7F2363-1EC4-4441-9312-EE9B84BEE495}"/>
                </a:ext>
              </a:extLst>
            </p:cNvPr>
            <p:cNvSpPr/>
            <p:nvPr/>
          </p:nvSpPr>
          <p:spPr>
            <a:xfrm>
              <a:off x="4554789" y="5231406"/>
              <a:ext cx="2918789" cy="5625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>
                  <a:solidFill>
                    <a:schemeClr val="tx1"/>
                  </a:solidFill>
                </a:rPr>
                <a:t>PM</a:t>
              </a:r>
            </a:p>
          </p:txBody>
        </p:sp>
        <p:sp>
          <p:nvSpPr>
            <p:cNvPr id="59" name="Rectangle: Rounded Corners 28">
              <a:extLst>
                <a:ext uri="{FF2B5EF4-FFF2-40B4-BE49-F238E27FC236}">
                  <a16:creationId xmlns:a16="http://schemas.microsoft.com/office/drawing/2014/main" id="{FF924095-09C2-47BB-9042-43B0A835B02E}"/>
                </a:ext>
              </a:extLst>
            </p:cNvPr>
            <p:cNvSpPr/>
            <p:nvPr/>
          </p:nvSpPr>
          <p:spPr>
            <a:xfrm>
              <a:off x="4676256" y="5327986"/>
              <a:ext cx="1918508" cy="35449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Update logs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7B7CAC-601B-459F-8C1D-02958EDA9701}"/>
              </a:ext>
            </a:extLst>
          </p:cNvPr>
          <p:cNvGrpSpPr/>
          <p:nvPr/>
        </p:nvGrpSpPr>
        <p:grpSpPr>
          <a:xfrm>
            <a:off x="5205648" y="3643547"/>
            <a:ext cx="1779099" cy="796277"/>
            <a:chOff x="5205648" y="3495909"/>
            <a:chExt cx="1779099" cy="79627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B7D73C5-7D8B-4317-9DB9-D6A941209667}"/>
                </a:ext>
              </a:extLst>
            </p:cNvPr>
            <p:cNvGrpSpPr/>
            <p:nvPr/>
          </p:nvGrpSpPr>
          <p:grpSpPr>
            <a:xfrm>
              <a:off x="6272896" y="3495909"/>
              <a:ext cx="711851" cy="796277"/>
              <a:chOff x="4532664" y="3751664"/>
              <a:chExt cx="1086679" cy="1085478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3D03B4B-2AB7-415F-ADDF-DD86BB6538BE}"/>
                  </a:ext>
                </a:extLst>
              </p:cNvPr>
              <p:cNvSpPr/>
              <p:nvPr/>
            </p:nvSpPr>
            <p:spPr>
              <a:xfrm>
                <a:off x="4532666" y="3751664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977D80E-9C57-4D7C-BA33-6E226CCD6CEC}"/>
                  </a:ext>
                </a:extLst>
              </p:cNvPr>
              <p:cNvSpPr/>
              <p:nvPr/>
            </p:nvSpPr>
            <p:spPr>
              <a:xfrm>
                <a:off x="4532665" y="4113490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741FAC-0DD8-4E19-9010-E5389D56EE47}"/>
                  </a:ext>
                </a:extLst>
              </p:cNvPr>
              <p:cNvSpPr/>
              <p:nvPr/>
            </p:nvSpPr>
            <p:spPr>
              <a:xfrm>
                <a:off x="4532664" y="4475316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DCB6750-FD62-467A-A850-E7A4D014AAAB}"/>
                </a:ext>
              </a:extLst>
            </p:cNvPr>
            <p:cNvGrpSpPr/>
            <p:nvPr/>
          </p:nvGrpSpPr>
          <p:grpSpPr>
            <a:xfrm>
              <a:off x="5205648" y="3495909"/>
              <a:ext cx="711851" cy="796277"/>
              <a:chOff x="4532664" y="3751664"/>
              <a:chExt cx="1086679" cy="1085478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E65CA31-B32C-4133-A142-098A13E45CB5}"/>
                  </a:ext>
                </a:extLst>
              </p:cNvPr>
              <p:cNvSpPr/>
              <p:nvPr/>
            </p:nvSpPr>
            <p:spPr>
              <a:xfrm>
                <a:off x="4532666" y="3751664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14CAEE6-1C24-4AEB-B917-0BB058C0BAEE}"/>
                  </a:ext>
                </a:extLst>
              </p:cNvPr>
              <p:cNvSpPr/>
              <p:nvPr/>
            </p:nvSpPr>
            <p:spPr>
              <a:xfrm>
                <a:off x="4532665" y="4113490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19F1F19-B989-4DA7-BD04-C952CC485C65}"/>
                  </a:ext>
                </a:extLst>
              </p:cNvPr>
              <p:cNvSpPr/>
              <p:nvPr/>
            </p:nvSpPr>
            <p:spPr>
              <a:xfrm>
                <a:off x="4532664" y="4475316"/>
                <a:ext cx="1086677" cy="3618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D0DDA06-7A70-4685-9153-86F164AD3AF5}"/>
              </a:ext>
            </a:extLst>
          </p:cNvPr>
          <p:cNvSpPr txBox="1"/>
          <p:nvPr/>
        </p:nvSpPr>
        <p:spPr>
          <a:xfrm>
            <a:off x="3570512" y="3796509"/>
            <a:ext cx="1618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Log queues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2536501-F403-4932-843E-CA18F58DD1FC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6628821" y="3163982"/>
            <a:ext cx="1" cy="479565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FFD99AC-E1FD-4F1A-9132-0635C223FC7D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6628821" y="4439824"/>
            <a:ext cx="0" cy="48801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46BA4AF-ED5C-49FC-B722-C16BF319556C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5561574" y="3155529"/>
            <a:ext cx="0" cy="48801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F6B69AC-FB25-4F4B-AAB7-9A1CEAE299B3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5561573" y="4439824"/>
            <a:ext cx="0" cy="48801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1FA4D705-3A84-42AB-99C4-AC4AD4C19B1E}"/>
              </a:ext>
            </a:extLst>
          </p:cNvPr>
          <p:cNvSpPr/>
          <p:nvPr/>
        </p:nvSpPr>
        <p:spPr>
          <a:xfrm>
            <a:off x="4291336" y="1798071"/>
            <a:ext cx="545120" cy="5455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B3D5DB9-D951-4B30-B8D0-8BBD3C5F04D5}"/>
              </a:ext>
            </a:extLst>
          </p:cNvPr>
          <p:cNvSpPr txBox="1"/>
          <p:nvPr/>
        </p:nvSpPr>
        <p:spPr>
          <a:xfrm>
            <a:off x="4805890" y="1881156"/>
            <a:ext cx="3671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Forward the request to the server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ED703C8-0E5A-4633-BEE5-25D23309B6ED}"/>
              </a:ext>
            </a:extLst>
          </p:cNvPr>
          <p:cNvSpPr/>
          <p:nvPr/>
        </p:nvSpPr>
        <p:spPr>
          <a:xfrm>
            <a:off x="1558859" y="2603357"/>
            <a:ext cx="1518134" cy="4670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Bypass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227536B-4AC8-439E-914C-EFC3F1897945}"/>
              </a:ext>
            </a:extLst>
          </p:cNvPr>
          <p:cNvSpPr txBox="1"/>
          <p:nvPr/>
        </p:nvSpPr>
        <p:spPr>
          <a:xfrm>
            <a:off x="10145641" y="3108513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0EC964B-625F-4494-B790-D84E29DFF95C}"/>
              </a:ext>
            </a:extLst>
          </p:cNvPr>
          <p:cNvGrpSpPr/>
          <p:nvPr/>
        </p:nvGrpSpPr>
        <p:grpSpPr>
          <a:xfrm>
            <a:off x="10540567" y="2412391"/>
            <a:ext cx="1194111" cy="830997"/>
            <a:chOff x="9832458" y="1148141"/>
            <a:chExt cx="1487563" cy="103521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3271086-B023-4F6F-AC70-E0855F87CB6D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8C4CE826-D4BA-4ED8-BDD7-8C9E5C98E9A1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912E0948-7974-424E-B366-30C7D7365215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D0360677-7527-402E-8B8A-6C5136EE9C9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4930ECC-BD23-4F93-BEB3-83C38CA4B01C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2EE7DC7-260A-4E72-AF7F-738F4B53ED6D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C471ABC2-D99A-4E5F-9AB3-A6F49D19C90B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AA43E79-5847-4034-B69A-D1FAD170392A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530D310D-25B8-4448-B014-DCEE832C394B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43972D63-E9D0-4542-82FC-B7B550BF78C8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6" name="图片 39">
              <a:extLst>
                <a:ext uri="{FF2B5EF4-FFF2-40B4-BE49-F238E27FC236}">
                  <a16:creationId xmlns:a16="http://schemas.microsoft.com/office/drawing/2014/main" id="{0DD95A8F-D338-4CE1-A29A-8993F65A1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56CAC1F-A3C4-4E77-8EC8-FB7F59547D30}"/>
              </a:ext>
            </a:extLst>
          </p:cNvPr>
          <p:cNvGrpSpPr/>
          <p:nvPr/>
        </p:nvGrpSpPr>
        <p:grpSpPr>
          <a:xfrm>
            <a:off x="810842" y="2379536"/>
            <a:ext cx="712952" cy="608556"/>
            <a:chOff x="1023046" y="2182983"/>
            <a:chExt cx="1598140" cy="1364127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755D5351-E29F-4067-8A87-72BFE3ACA1FD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4163F4FF-086E-4E06-B24F-6050FDDAF46E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DF321282-0FF4-4F3B-9CAA-7FC619397E86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840B213-CC63-480D-8E05-B2CD1F76DD62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ACEDB41-10DE-4BE0-A295-173E7493AAB2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8D6CE01-B2A4-490A-BFD4-FA4CF91D1A8F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1B99ED0-D941-476A-8DBB-81FA95567D2F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94059D1-23B2-495B-AA31-A0BA2BCF3F89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1730044-EEC8-4662-B9A3-D9456661A60C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53E20B44-BDE5-4E9B-BC82-576168AE9C57}"/>
              </a:ext>
            </a:extLst>
          </p:cNvPr>
          <p:cNvSpPr txBox="1"/>
          <p:nvPr/>
        </p:nvSpPr>
        <p:spPr>
          <a:xfrm>
            <a:off x="306304" y="2928225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81" name="Slide Number Placeholder 3">
            <a:extLst>
              <a:ext uri="{FF2B5EF4-FFF2-40B4-BE49-F238E27FC236}">
                <a16:creationId xmlns:a16="http://schemas.microsoft.com/office/drawing/2014/main" id="{35CDCE82-1114-4217-A040-38A9F6F33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26</a:t>
            </a:fld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6034EF-09F8-489D-90BF-6326995F81DA}"/>
              </a:ext>
            </a:extLst>
          </p:cNvPr>
          <p:cNvSpPr/>
          <p:nvPr/>
        </p:nvSpPr>
        <p:spPr>
          <a:xfrm>
            <a:off x="978789" y="4139748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ACK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C1962E8-C8A0-4C82-AB77-9B3003D82EA9}"/>
              </a:ext>
            </a:extLst>
          </p:cNvPr>
          <p:cNvSpPr/>
          <p:nvPr/>
        </p:nvSpPr>
        <p:spPr>
          <a:xfrm>
            <a:off x="3112297" y="2512734"/>
            <a:ext cx="1356910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0B77369-A521-4FF5-8701-8DFCE5557DF5}"/>
              </a:ext>
            </a:extLst>
          </p:cNvPr>
          <p:cNvSpPr/>
          <p:nvPr/>
        </p:nvSpPr>
        <p:spPr>
          <a:xfrm>
            <a:off x="7804271" y="2512734"/>
            <a:ext cx="1334204" cy="6642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Interface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432D4080-F68B-4A1E-8679-08C14E8C85D1}"/>
              </a:ext>
            </a:extLst>
          </p:cNvPr>
          <p:cNvSpPr/>
          <p:nvPr/>
        </p:nvSpPr>
        <p:spPr>
          <a:xfrm>
            <a:off x="3143538" y="2541060"/>
            <a:ext cx="5994933" cy="6385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Forward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ECC7ADE-CEFE-44CE-8886-FEDCA4391869}"/>
              </a:ext>
            </a:extLst>
          </p:cNvPr>
          <p:cNvSpPr/>
          <p:nvPr/>
        </p:nvSpPr>
        <p:spPr>
          <a:xfrm>
            <a:off x="978789" y="5376736"/>
            <a:ext cx="1695062" cy="48851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Bypass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5DA6D18-3D77-48B7-BDE7-6889DA1973BF}"/>
              </a:ext>
            </a:extLst>
          </p:cNvPr>
          <p:cNvSpPr/>
          <p:nvPr/>
        </p:nvSpPr>
        <p:spPr>
          <a:xfrm>
            <a:off x="978789" y="4767404"/>
            <a:ext cx="1695062" cy="488515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err="1">
                <a:solidFill>
                  <a:schemeClr val="bg2">
                    <a:lumMod val="75000"/>
                  </a:schemeClr>
                </a:solidFill>
              </a:rPr>
              <a:t>Retrans</a:t>
            </a:r>
            <a:endParaRPr lang="en-US" sz="2800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E5B3B817-929C-423B-B533-ECEC954F97F2}"/>
              </a:ext>
            </a:extLst>
          </p:cNvPr>
          <p:cNvSpPr/>
          <p:nvPr/>
        </p:nvSpPr>
        <p:spPr>
          <a:xfrm>
            <a:off x="9150329" y="2603357"/>
            <a:ext cx="1390039" cy="46704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Bypass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7CD4DC6-9F60-47AF-89FF-53E9493EB5C2}"/>
              </a:ext>
            </a:extLst>
          </p:cNvPr>
          <p:cNvSpPr txBox="1"/>
          <p:nvPr/>
        </p:nvSpPr>
        <p:spPr>
          <a:xfrm>
            <a:off x="810842" y="1075053"/>
            <a:ext cx="4354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Forward the request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03B925C-DD3B-44C2-A9E2-F0CCD8A47F50}"/>
              </a:ext>
            </a:extLst>
          </p:cNvPr>
          <p:cNvSpPr/>
          <p:nvPr/>
        </p:nvSpPr>
        <p:spPr>
          <a:xfrm>
            <a:off x="306827" y="1120575"/>
            <a:ext cx="389749" cy="3900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625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9" grpId="0" animBg="1"/>
      <p:bldP spid="80" grpId="0"/>
      <p:bldP spid="75" grpId="0" animBg="1"/>
      <p:bldP spid="77" grpId="0" animBg="1"/>
      <p:bldP spid="89" grpId="0" animBg="1"/>
      <p:bldP spid="9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1BE8-4924-4E52-A72F-0112FD0F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  <a:cs typeface="Helvetica"/>
              </a:rPr>
              <a:t>Outline</a:t>
            </a:r>
            <a:endParaRPr lang="en-US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E58EC-9C5D-4967-B929-24B149B1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27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430AF9-12DF-4154-852B-C7F0F137133A}"/>
              </a:ext>
            </a:extLst>
          </p:cNvPr>
          <p:cNvSpPr/>
          <p:nvPr/>
        </p:nvSpPr>
        <p:spPr>
          <a:xfrm>
            <a:off x="3287785" y="1362006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Background and Motivation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54E9DB-5449-44CC-945B-50189E4D25DA}"/>
              </a:ext>
            </a:extLst>
          </p:cNvPr>
          <p:cNvSpPr/>
          <p:nvPr/>
        </p:nvSpPr>
        <p:spPr>
          <a:xfrm>
            <a:off x="3287782" y="3108957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PMNet Design</a:t>
            </a:r>
            <a:endParaRPr lang="en-US" sz="2800" b="1">
              <a:solidFill>
                <a:schemeClr val="bg2">
                  <a:lumMod val="75000"/>
                </a:schemeClr>
              </a:solidFill>
              <a:cs typeface="Helvetic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7064FC-D595-46A6-A3A8-0D34AE8553DC}"/>
              </a:ext>
            </a:extLst>
          </p:cNvPr>
          <p:cNvSpPr/>
          <p:nvPr/>
        </p:nvSpPr>
        <p:spPr>
          <a:xfrm>
            <a:off x="3287782" y="4861161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515EA2-DF05-451E-821C-4076F3B5E5E5}"/>
              </a:ext>
            </a:extLst>
          </p:cNvPr>
          <p:cNvSpPr/>
          <p:nvPr/>
        </p:nvSpPr>
        <p:spPr>
          <a:xfrm>
            <a:off x="3287782" y="5740928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FB27E9-26AC-4C37-B51E-D42B567C5303}"/>
              </a:ext>
            </a:extLst>
          </p:cNvPr>
          <p:cNvSpPr/>
          <p:nvPr/>
        </p:nvSpPr>
        <p:spPr>
          <a:xfrm>
            <a:off x="3287782" y="3981394"/>
            <a:ext cx="5616429" cy="75194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Caching and Replication</a:t>
            </a:r>
            <a:endParaRPr lang="en-US" sz="2800" b="1">
              <a:solidFill>
                <a:schemeClr val="tx1"/>
              </a:solidFill>
              <a:cs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D32947-264F-4AA1-9A20-9E3BC5B2D503}"/>
              </a:ext>
            </a:extLst>
          </p:cNvPr>
          <p:cNvSpPr/>
          <p:nvPr/>
        </p:nvSpPr>
        <p:spPr>
          <a:xfrm>
            <a:off x="3287782" y="2236520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In-network Data Persistence</a:t>
            </a:r>
          </a:p>
        </p:txBody>
      </p:sp>
    </p:spTree>
    <p:extLst>
      <p:ext uri="{BB962C8B-B14F-4D97-AF65-F5344CB8AC3E}">
        <p14:creationId xmlns:p14="http://schemas.microsoft.com/office/powerpoint/2010/main" val="3167440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D7B14-6872-4605-BD56-3BFD5EC7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10" y="208448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PMNet</a:t>
            </a:r>
            <a:r>
              <a:rPr lang="en-US" dirty="0">
                <a:latin typeface="+mn-lt"/>
              </a:rPr>
              <a:t> Use-cases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EA75B-9046-4417-89D9-F6B28997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28</a:t>
            </a:fld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9ED5649-ADD8-42ED-946E-B988BF4C4C67}"/>
              </a:ext>
            </a:extLst>
          </p:cNvPr>
          <p:cNvSpPr txBox="1"/>
          <p:nvPr/>
        </p:nvSpPr>
        <p:spPr>
          <a:xfrm>
            <a:off x="4585873" y="3014120"/>
            <a:ext cx="240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Replication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C40904-6640-3FA7-B65D-8CB4CC414E76}"/>
              </a:ext>
            </a:extLst>
          </p:cNvPr>
          <p:cNvGrpSpPr/>
          <p:nvPr/>
        </p:nvGrpSpPr>
        <p:grpSpPr>
          <a:xfrm>
            <a:off x="1863965" y="1936624"/>
            <a:ext cx="7835281" cy="742657"/>
            <a:chOff x="3161123" y="1936624"/>
            <a:chExt cx="5585306" cy="529396"/>
          </a:xfrm>
        </p:grpSpPr>
        <p:sp>
          <p:nvSpPr>
            <p:cNvPr id="86" name="箭头: 左右 41">
              <a:extLst>
                <a:ext uri="{FF2B5EF4-FFF2-40B4-BE49-F238E27FC236}">
                  <a16:creationId xmlns:a16="http://schemas.microsoft.com/office/drawing/2014/main" id="{AAD4501B-D0DB-4D21-8D86-BC058F675F83}"/>
                </a:ext>
              </a:extLst>
            </p:cNvPr>
            <p:cNvSpPr/>
            <p:nvPr/>
          </p:nvSpPr>
          <p:spPr>
            <a:xfrm>
              <a:off x="7469462" y="2033598"/>
              <a:ext cx="514651" cy="227857"/>
            </a:xfrm>
            <a:prstGeom prst="left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F8F639C-1C7A-4490-9261-F611319D3289}"/>
                </a:ext>
              </a:extLst>
            </p:cNvPr>
            <p:cNvGrpSpPr/>
            <p:nvPr/>
          </p:nvGrpSpPr>
          <p:grpSpPr>
            <a:xfrm>
              <a:off x="3161123" y="1936624"/>
              <a:ext cx="536092" cy="457593"/>
              <a:chOff x="1501862" y="4072096"/>
              <a:chExt cx="569221" cy="48587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5585259-2777-4DE8-B267-3BF9868E3348}"/>
                  </a:ext>
                </a:extLst>
              </p:cNvPr>
              <p:cNvSpPr/>
              <p:nvPr/>
            </p:nvSpPr>
            <p:spPr>
              <a:xfrm>
                <a:off x="1501862" y="4072096"/>
                <a:ext cx="569221" cy="145865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4790A31-6014-4E29-993B-E7EAFF1EC47A}"/>
                  </a:ext>
                </a:extLst>
              </p:cNvPr>
              <p:cNvSpPr/>
              <p:nvPr/>
            </p:nvSpPr>
            <p:spPr>
              <a:xfrm>
                <a:off x="1501862" y="4242099"/>
                <a:ext cx="569221" cy="145865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AD79F4B-322B-420E-9CE6-F1948DD86FAA}"/>
                  </a:ext>
                </a:extLst>
              </p:cNvPr>
              <p:cNvSpPr/>
              <p:nvPr/>
            </p:nvSpPr>
            <p:spPr>
              <a:xfrm>
                <a:off x="1501862" y="4412102"/>
                <a:ext cx="569221" cy="145865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E68D580-5642-44E5-A7B8-9862160BE68F}"/>
                  </a:ext>
                </a:extLst>
              </p:cNvPr>
              <p:cNvSpPr/>
              <p:nvPr/>
            </p:nvSpPr>
            <p:spPr>
              <a:xfrm>
                <a:off x="1560871" y="4126030"/>
                <a:ext cx="37997" cy="37997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409B77F-AAA0-453B-93FE-599C25084C80}"/>
                  </a:ext>
                </a:extLst>
              </p:cNvPr>
              <p:cNvSpPr/>
              <p:nvPr/>
            </p:nvSpPr>
            <p:spPr>
              <a:xfrm>
                <a:off x="1560871" y="4296033"/>
                <a:ext cx="37997" cy="37997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A94BB12-9854-4D3B-B230-3332A40E477B}"/>
                  </a:ext>
                </a:extLst>
              </p:cNvPr>
              <p:cNvSpPr/>
              <p:nvPr/>
            </p:nvSpPr>
            <p:spPr>
              <a:xfrm>
                <a:off x="1560871" y="4466036"/>
                <a:ext cx="37997" cy="37997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1E6E101-FF8E-479D-8518-EC0666A386E3}"/>
                  </a:ext>
                </a:extLst>
              </p:cNvPr>
              <p:cNvCxnSpPr/>
              <p:nvPr/>
            </p:nvCxnSpPr>
            <p:spPr>
              <a:xfrm>
                <a:off x="1655009" y="4145028"/>
                <a:ext cx="356919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AD1B841-4ACB-49E8-BE9F-C43FE3619C3B}"/>
                  </a:ext>
                </a:extLst>
              </p:cNvPr>
              <p:cNvCxnSpPr/>
              <p:nvPr/>
            </p:nvCxnSpPr>
            <p:spPr>
              <a:xfrm>
                <a:off x="1655009" y="4315031"/>
                <a:ext cx="356919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5CD0C47-0AC4-4684-BE5A-E973B3B5AC31}"/>
                  </a:ext>
                </a:extLst>
              </p:cNvPr>
              <p:cNvCxnSpPr/>
              <p:nvPr/>
            </p:nvCxnSpPr>
            <p:spPr>
              <a:xfrm>
                <a:off x="1655009" y="4485035"/>
                <a:ext cx="356919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FF99D8F-45A1-42AA-86EC-6AB04E0E68A0}"/>
                </a:ext>
              </a:extLst>
            </p:cNvPr>
            <p:cNvGrpSpPr/>
            <p:nvPr/>
          </p:nvGrpSpPr>
          <p:grpSpPr>
            <a:xfrm>
              <a:off x="6941650" y="1937545"/>
              <a:ext cx="759399" cy="528475"/>
              <a:chOff x="7301764" y="4072096"/>
              <a:chExt cx="835075" cy="58113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E5E6C55-C889-480B-9411-A6A33CFF5EA9}"/>
                  </a:ext>
                </a:extLst>
              </p:cNvPr>
              <p:cNvGrpSpPr/>
              <p:nvPr/>
            </p:nvGrpSpPr>
            <p:grpSpPr>
              <a:xfrm>
                <a:off x="7301764" y="4072096"/>
                <a:ext cx="541665" cy="462350"/>
                <a:chOff x="1023046" y="2182983"/>
                <a:chExt cx="1598140" cy="1364127"/>
              </a:xfrm>
            </p:grpSpPr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0877D352-CA6D-40D6-B497-4C96885AC58F}"/>
                    </a:ext>
                  </a:extLst>
                </p:cNvPr>
                <p:cNvSpPr/>
                <p:nvPr/>
              </p:nvSpPr>
              <p:spPr>
                <a:xfrm>
                  <a:off x="1023046" y="2182983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EB6F8C7E-A145-45FE-ADA8-06A09316FE69}"/>
                    </a:ext>
                  </a:extLst>
                </p:cNvPr>
                <p:cNvSpPr/>
                <p:nvPr/>
              </p:nvSpPr>
              <p:spPr>
                <a:xfrm>
                  <a:off x="1023046" y="2660282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E321F82A-5097-47F9-9F12-1680BACD6FFD}"/>
                    </a:ext>
                  </a:extLst>
                </p:cNvPr>
                <p:cNvSpPr/>
                <p:nvPr/>
              </p:nvSpPr>
              <p:spPr>
                <a:xfrm>
                  <a:off x="1023046" y="3137582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2887496-4713-47A6-A388-66DDE899867A}"/>
                    </a:ext>
                  </a:extLst>
                </p:cNvPr>
                <p:cNvSpPr/>
                <p:nvPr/>
              </p:nvSpPr>
              <p:spPr>
                <a:xfrm>
                  <a:off x="1188720" y="2334407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091D49A9-8872-4D8A-AB6A-21393369EDFF}"/>
                    </a:ext>
                  </a:extLst>
                </p:cNvPr>
                <p:cNvSpPr/>
                <p:nvPr/>
              </p:nvSpPr>
              <p:spPr>
                <a:xfrm>
                  <a:off x="1188720" y="2811706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9D6F76C-E28A-4316-9580-508651FC45C8}"/>
                    </a:ext>
                  </a:extLst>
                </p:cNvPr>
                <p:cNvSpPr/>
                <p:nvPr/>
              </p:nvSpPr>
              <p:spPr>
                <a:xfrm>
                  <a:off x="1188720" y="3289006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2516BC9F-3483-4837-BA26-7833D5730F30}"/>
                    </a:ext>
                  </a:extLst>
                </p:cNvPr>
                <p:cNvCxnSpPr/>
                <p:nvPr/>
              </p:nvCxnSpPr>
              <p:spPr>
                <a:xfrm>
                  <a:off x="1453020" y="2387747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7C17F02E-E83F-45EB-BACD-65C02B859E6D}"/>
                    </a:ext>
                  </a:extLst>
                </p:cNvPr>
                <p:cNvCxnSpPr/>
                <p:nvPr/>
              </p:nvCxnSpPr>
              <p:spPr>
                <a:xfrm>
                  <a:off x="1453020" y="2865046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F02D5637-52C3-4F43-8D29-534C92FCDD06}"/>
                    </a:ext>
                  </a:extLst>
                </p:cNvPr>
                <p:cNvCxnSpPr/>
                <p:nvPr/>
              </p:nvCxnSpPr>
              <p:spPr>
                <a:xfrm>
                  <a:off x="1453020" y="3342346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9" name="图片 39">
                <a:extLst>
                  <a:ext uri="{FF2B5EF4-FFF2-40B4-BE49-F238E27FC236}">
                    <a16:creationId xmlns:a16="http://schemas.microsoft.com/office/drawing/2014/main" id="{3B2A4802-B115-4E34-A98E-2E444F338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32215" y="4341879"/>
                <a:ext cx="304624" cy="311356"/>
              </a:xfrm>
              <a:prstGeom prst="rect">
                <a:avLst/>
              </a:prstGeom>
            </p:spPr>
          </p:pic>
        </p:grpSp>
        <p:sp>
          <p:nvSpPr>
            <p:cNvPr id="29" name="箭头: 左右 41">
              <a:extLst>
                <a:ext uri="{FF2B5EF4-FFF2-40B4-BE49-F238E27FC236}">
                  <a16:creationId xmlns:a16="http://schemas.microsoft.com/office/drawing/2014/main" id="{BBA900AD-0735-4519-9403-3813B8F3E1FA}"/>
                </a:ext>
              </a:extLst>
            </p:cNvPr>
            <p:cNvSpPr/>
            <p:nvPr/>
          </p:nvSpPr>
          <p:spPr>
            <a:xfrm>
              <a:off x="3708897" y="2050493"/>
              <a:ext cx="514651" cy="227857"/>
            </a:xfrm>
            <a:prstGeom prst="left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C80A087-4A57-4046-A618-34AADD885C27}"/>
                </a:ext>
              </a:extLst>
            </p:cNvPr>
            <p:cNvGrpSpPr/>
            <p:nvPr/>
          </p:nvGrpSpPr>
          <p:grpSpPr>
            <a:xfrm>
              <a:off x="4231232" y="1943604"/>
              <a:ext cx="848213" cy="427690"/>
              <a:chOff x="4518273" y="1677836"/>
              <a:chExt cx="1103254" cy="556288"/>
            </a:xfrm>
          </p:grpSpPr>
          <p:sp>
            <p:nvSpPr>
              <p:cNvPr id="47" name="Cloud 46">
                <a:extLst>
                  <a:ext uri="{FF2B5EF4-FFF2-40B4-BE49-F238E27FC236}">
                    <a16:creationId xmlns:a16="http://schemas.microsoft.com/office/drawing/2014/main" id="{24CC16E9-6601-4E87-92C9-823CBF291349}"/>
                  </a:ext>
                </a:extLst>
              </p:cNvPr>
              <p:cNvSpPr/>
              <p:nvPr/>
            </p:nvSpPr>
            <p:spPr>
              <a:xfrm>
                <a:off x="4518273" y="1677836"/>
                <a:ext cx="1103254" cy="556288"/>
              </a:xfrm>
              <a:prstGeom prst="clou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Picture 4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CD5905E2-B5E2-42C1-AAE9-D21592C228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955" b="24711"/>
              <a:stretch/>
            </p:blipFill>
            <p:spPr>
              <a:xfrm>
                <a:off x="4774160" y="1776040"/>
                <a:ext cx="622073" cy="34339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</p:pic>
        </p:grpSp>
        <p:sp>
          <p:nvSpPr>
            <p:cNvPr id="69" name="箭头: 左右 41">
              <a:extLst>
                <a:ext uri="{FF2B5EF4-FFF2-40B4-BE49-F238E27FC236}">
                  <a16:creationId xmlns:a16="http://schemas.microsoft.com/office/drawing/2014/main" id="{EDA9AC96-05A8-4E09-B78D-DA648801C8E5}"/>
                </a:ext>
              </a:extLst>
            </p:cNvPr>
            <p:cNvSpPr/>
            <p:nvPr/>
          </p:nvSpPr>
          <p:spPr>
            <a:xfrm>
              <a:off x="5064253" y="2044889"/>
              <a:ext cx="514651" cy="227857"/>
            </a:xfrm>
            <a:prstGeom prst="left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箭头: 左右 41">
              <a:extLst>
                <a:ext uri="{FF2B5EF4-FFF2-40B4-BE49-F238E27FC236}">
                  <a16:creationId xmlns:a16="http://schemas.microsoft.com/office/drawing/2014/main" id="{E3BEC216-ECEF-4A38-96C6-251DA4BC0BD7}"/>
                </a:ext>
              </a:extLst>
            </p:cNvPr>
            <p:cNvSpPr/>
            <p:nvPr/>
          </p:nvSpPr>
          <p:spPr>
            <a:xfrm>
              <a:off x="6432704" y="2033599"/>
              <a:ext cx="514651" cy="227857"/>
            </a:xfrm>
            <a:prstGeom prst="left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B51EBBA-BCC0-4304-99EB-BD626A24EEB4}"/>
                </a:ext>
              </a:extLst>
            </p:cNvPr>
            <p:cNvGrpSpPr/>
            <p:nvPr/>
          </p:nvGrpSpPr>
          <p:grpSpPr>
            <a:xfrm>
              <a:off x="5572809" y="1957070"/>
              <a:ext cx="848213" cy="427690"/>
              <a:chOff x="4518273" y="1677836"/>
              <a:chExt cx="1103254" cy="556288"/>
            </a:xfrm>
          </p:grpSpPr>
          <p:sp>
            <p:nvSpPr>
              <p:cNvPr id="119" name="Cloud 118">
                <a:extLst>
                  <a:ext uri="{FF2B5EF4-FFF2-40B4-BE49-F238E27FC236}">
                    <a16:creationId xmlns:a16="http://schemas.microsoft.com/office/drawing/2014/main" id="{FA64F46F-7D5B-4447-9389-71C8DB3C61D4}"/>
                  </a:ext>
                </a:extLst>
              </p:cNvPr>
              <p:cNvSpPr/>
              <p:nvPr/>
            </p:nvSpPr>
            <p:spPr>
              <a:xfrm>
                <a:off x="4518273" y="1677836"/>
                <a:ext cx="1103254" cy="556288"/>
              </a:xfrm>
              <a:prstGeom prst="clou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0" name="Picture 11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6201CB8A-F59E-4B10-BEDF-FB50E8DD00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955" b="24711"/>
              <a:stretch/>
            </p:blipFill>
            <p:spPr>
              <a:xfrm>
                <a:off x="4774160" y="1776040"/>
                <a:ext cx="622073" cy="34339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</p:pic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C76620C-DA88-42C1-A3D6-EE8048B10789}"/>
                </a:ext>
              </a:extLst>
            </p:cNvPr>
            <p:cNvGrpSpPr/>
            <p:nvPr/>
          </p:nvGrpSpPr>
          <p:grpSpPr>
            <a:xfrm>
              <a:off x="7987030" y="1937545"/>
              <a:ext cx="759399" cy="528475"/>
              <a:chOff x="7301764" y="4072096"/>
              <a:chExt cx="835075" cy="581139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5C0C09D-3DFF-41F7-AE0B-6FC3A0A6BE29}"/>
                  </a:ext>
                </a:extLst>
              </p:cNvPr>
              <p:cNvGrpSpPr/>
              <p:nvPr/>
            </p:nvGrpSpPr>
            <p:grpSpPr>
              <a:xfrm>
                <a:off x="7301764" y="4072096"/>
                <a:ext cx="541665" cy="462350"/>
                <a:chOff x="1023046" y="2182983"/>
                <a:chExt cx="1598140" cy="1364127"/>
              </a:xfrm>
            </p:grpSpPr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72FE313C-1ED8-4F7D-9825-EFD084A4990F}"/>
                    </a:ext>
                  </a:extLst>
                </p:cNvPr>
                <p:cNvSpPr/>
                <p:nvPr/>
              </p:nvSpPr>
              <p:spPr>
                <a:xfrm>
                  <a:off x="1023046" y="2182983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AA0DB3AF-D27E-41D7-B623-2B36D8D2B4B8}"/>
                    </a:ext>
                  </a:extLst>
                </p:cNvPr>
                <p:cNvSpPr/>
                <p:nvPr/>
              </p:nvSpPr>
              <p:spPr>
                <a:xfrm>
                  <a:off x="1023046" y="2660282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: Rounded Corners 125">
                  <a:extLst>
                    <a:ext uri="{FF2B5EF4-FFF2-40B4-BE49-F238E27FC236}">
                      <a16:creationId xmlns:a16="http://schemas.microsoft.com/office/drawing/2014/main" id="{726F956E-4D63-4F14-9489-C75B13E3A869}"/>
                    </a:ext>
                  </a:extLst>
                </p:cNvPr>
                <p:cNvSpPr/>
                <p:nvPr/>
              </p:nvSpPr>
              <p:spPr>
                <a:xfrm>
                  <a:off x="1023046" y="3137582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113FB8C5-5CA3-4516-AEF9-EEAC5087D1B8}"/>
                    </a:ext>
                  </a:extLst>
                </p:cNvPr>
                <p:cNvSpPr/>
                <p:nvPr/>
              </p:nvSpPr>
              <p:spPr>
                <a:xfrm>
                  <a:off x="1188720" y="2334407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D65DD601-389E-405D-8A79-90320C6A9178}"/>
                    </a:ext>
                  </a:extLst>
                </p:cNvPr>
                <p:cNvSpPr/>
                <p:nvPr/>
              </p:nvSpPr>
              <p:spPr>
                <a:xfrm>
                  <a:off x="1188720" y="2811706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38632582-CC77-4EE4-816F-436CE5021E3D}"/>
                    </a:ext>
                  </a:extLst>
                </p:cNvPr>
                <p:cNvSpPr/>
                <p:nvPr/>
              </p:nvSpPr>
              <p:spPr>
                <a:xfrm>
                  <a:off x="1188720" y="3289006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B67CC3E-AE50-4590-86AD-3A13AECA0FEB}"/>
                    </a:ext>
                  </a:extLst>
                </p:cNvPr>
                <p:cNvCxnSpPr/>
                <p:nvPr/>
              </p:nvCxnSpPr>
              <p:spPr>
                <a:xfrm>
                  <a:off x="1453020" y="2387747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AEFAE0D9-FF2D-4A6E-92FA-1A5C6F32827E}"/>
                    </a:ext>
                  </a:extLst>
                </p:cNvPr>
                <p:cNvCxnSpPr/>
                <p:nvPr/>
              </p:nvCxnSpPr>
              <p:spPr>
                <a:xfrm>
                  <a:off x="1453020" y="2865046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AC50C00-3076-4719-81CF-85A3924CC64F}"/>
                    </a:ext>
                  </a:extLst>
                </p:cNvPr>
                <p:cNvCxnSpPr/>
                <p:nvPr/>
              </p:nvCxnSpPr>
              <p:spPr>
                <a:xfrm>
                  <a:off x="1453020" y="3342346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3" name="图片 39">
                <a:extLst>
                  <a:ext uri="{FF2B5EF4-FFF2-40B4-BE49-F238E27FC236}">
                    <a16:creationId xmlns:a16="http://schemas.microsoft.com/office/drawing/2014/main" id="{A95F704F-9F15-4EC2-B04D-46D9E5B1F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32215" y="4341879"/>
                <a:ext cx="304624" cy="311356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6214B3-B0A7-3F9C-639B-1FFCEAFDAD52}"/>
              </a:ext>
            </a:extLst>
          </p:cNvPr>
          <p:cNvGrpSpPr/>
          <p:nvPr/>
        </p:nvGrpSpPr>
        <p:grpSpPr>
          <a:xfrm>
            <a:off x="2302081" y="4354394"/>
            <a:ext cx="6910640" cy="1182506"/>
            <a:chOff x="3551982" y="4579651"/>
            <a:chExt cx="4567574" cy="781575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98EE898B-8195-4327-8410-B304E936A50E}"/>
                </a:ext>
              </a:extLst>
            </p:cNvPr>
            <p:cNvGrpSpPr/>
            <p:nvPr/>
          </p:nvGrpSpPr>
          <p:grpSpPr>
            <a:xfrm>
              <a:off x="3551982" y="4732696"/>
              <a:ext cx="536092" cy="457593"/>
              <a:chOff x="1501862" y="4072096"/>
              <a:chExt cx="569221" cy="485871"/>
            </a:xfrm>
          </p:grpSpPr>
          <p:sp>
            <p:nvSpPr>
              <p:cNvPr id="134" name="Rectangle: Rounded Corners 133">
                <a:extLst>
                  <a:ext uri="{FF2B5EF4-FFF2-40B4-BE49-F238E27FC236}">
                    <a16:creationId xmlns:a16="http://schemas.microsoft.com/office/drawing/2014/main" id="{7B9443FC-C4B0-42CA-BF87-A0A9305F71E3}"/>
                  </a:ext>
                </a:extLst>
              </p:cNvPr>
              <p:cNvSpPr/>
              <p:nvPr/>
            </p:nvSpPr>
            <p:spPr>
              <a:xfrm>
                <a:off x="1501862" y="4072096"/>
                <a:ext cx="569221" cy="145865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: Rounded Corners 134">
                <a:extLst>
                  <a:ext uri="{FF2B5EF4-FFF2-40B4-BE49-F238E27FC236}">
                    <a16:creationId xmlns:a16="http://schemas.microsoft.com/office/drawing/2014/main" id="{5AF5FC46-78B6-47F7-854E-925BF0482B6F}"/>
                  </a:ext>
                </a:extLst>
              </p:cNvPr>
              <p:cNvSpPr/>
              <p:nvPr/>
            </p:nvSpPr>
            <p:spPr>
              <a:xfrm>
                <a:off x="1501862" y="4242099"/>
                <a:ext cx="569221" cy="145865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18E4A89B-EB61-4E06-8A4A-9A0D7DE37B47}"/>
                  </a:ext>
                </a:extLst>
              </p:cNvPr>
              <p:cNvSpPr/>
              <p:nvPr/>
            </p:nvSpPr>
            <p:spPr>
              <a:xfrm>
                <a:off x="1501862" y="4412102"/>
                <a:ext cx="569221" cy="145865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CAB62BB9-8079-4AE8-A0E7-215494F53BF4}"/>
                  </a:ext>
                </a:extLst>
              </p:cNvPr>
              <p:cNvSpPr/>
              <p:nvPr/>
            </p:nvSpPr>
            <p:spPr>
              <a:xfrm>
                <a:off x="1560871" y="4126030"/>
                <a:ext cx="37997" cy="37997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C4D5CA9-A0EC-4EC9-A7A6-5EA85F6CA581}"/>
                  </a:ext>
                </a:extLst>
              </p:cNvPr>
              <p:cNvSpPr/>
              <p:nvPr/>
            </p:nvSpPr>
            <p:spPr>
              <a:xfrm>
                <a:off x="1560871" y="4296033"/>
                <a:ext cx="37997" cy="37997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01A2019E-57F0-48FA-8B36-972352CDA0BC}"/>
                  </a:ext>
                </a:extLst>
              </p:cNvPr>
              <p:cNvSpPr/>
              <p:nvPr/>
            </p:nvSpPr>
            <p:spPr>
              <a:xfrm>
                <a:off x="1560871" y="4466036"/>
                <a:ext cx="37997" cy="37997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E8CF1F5-8784-443D-BC08-C87339F58969}"/>
                  </a:ext>
                </a:extLst>
              </p:cNvPr>
              <p:cNvCxnSpPr/>
              <p:nvPr/>
            </p:nvCxnSpPr>
            <p:spPr>
              <a:xfrm>
                <a:off x="1655009" y="4145028"/>
                <a:ext cx="356919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C026131B-BB6F-43AE-ADC9-4D1935277752}"/>
                  </a:ext>
                </a:extLst>
              </p:cNvPr>
              <p:cNvCxnSpPr/>
              <p:nvPr/>
            </p:nvCxnSpPr>
            <p:spPr>
              <a:xfrm>
                <a:off x="1655009" y="4315031"/>
                <a:ext cx="356919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84A8CBA-1C5B-4BDF-807B-1CDDAF3CCEAF}"/>
                  </a:ext>
                </a:extLst>
              </p:cNvPr>
              <p:cNvCxnSpPr/>
              <p:nvPr/>
            </p:nvCxnSpPr>
            <p:spPr>
              <a:xfrm>
                <a:off x="1655009" y="4485035"/>
                <a:ext cx="356919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B9D3ABF-C790-46A6-B5A9-0C593502CCD2}"/>
                </a:ext>
              </a:extLst>
            </p:cNvPr>
            <p:cNvGrpSpPr/>
            <p:nvPr/>
          </p:nvGrpSpPr>
          <p:grpSpPr>
            <a:xfrm>
              <a:off x="5438889" y="4719538"/>
              <a:ext cx="848213" cy="427690"/>
              <a:chOff x="4518273" y="1677836"/>
              <a:chExt cx="1103254" cy="556288"/>
            </a:xfrm>
          </p:grpSpPr>
          <p:sp>
            <p:nvSpPr>
              <p:cNvPr id="144" name="Cloud 143">
                <a:extLst>
                  <a:ext uri="{FF2B5EF4-FFF2-40B4-BE49-F238E27FC236}">
                    <a16:creationId xmlns:a16="http://schemas.microsoft.com/office/drawing/2014/main" id="{D2E3689E-5677-4220-B8CF-6B06189D09E6}"/>
                  </a:ext>
                </a:extLst>
              </p:cNvPr>
              <p:cNvSpPr/>
              <p:nvPr/>
            </p:nvSpPr>
            <p:spPr>
              <a:xfrm>
                <a:off x="4518273" y="1677836"/>
                <a:ext cx="1103254" cy="556288"/>
              </a:xfrm>
              <a:prstGeom prst="clou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5" name="Picture 14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4544B30E-4D9F-4E66-8EC0-D5865B4165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955" b="24711"/>
              <a:stretch/>
            </p:blipFill>
            <p:spPr>
              <a:xfrm>
                <a:off x="4774160" y="1776040"/>
                <a:ext cx="622073" cy="34339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</p:pic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12BB659E-FB33-49BC-83C0-CB885183C3E3}"/>
                </a:ext>
              </a:extLst>
            </p:cNvPr>
            <p:cNvGrpSpPr/>
            <p:nvPr/>
          </p:nvGrpSpPr>
          <p:grpSpPr>
            <a:xfrm>
              <a:off x="7360157" y="4706932"/>
              <a:ext cx="759399" cy="528475"/>
              <a:chOff x="7301764" y="4072096"/>
              <a:chExt cx="835075" cy="581139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ECDE61F-AEF7-44D2-BA58-4E0FD885088B}"/>
                  </a:ext>
                </a:extLst>
              </p:cNvPr>
              <p:cNvGrpSpPr/>
              <p:nvPr/>
            </p:nvGrpSpPr>
            <p:grpSpPr>
              <a:xfrm>
                <a:off x="7301764" y="4072096"/>
                <a:ext cx="541665" cy="462350"/>
                <a:chOff x="1023046" y="2182983"/>
                <a:chExt cx="1598140" cy="1364127"/>
              </a:xfrm>
            </p:grpSpPr>
            <p:sp>
              <p:nvSpPr>
                <p:cNvPr id="149" name="Rectangle: Rounded Corners 148">
                  <a:extLst>
                    <a:ext uri="{FF2B5EF4-FFF2-40B4-BE49-F238E27FC236}">
                      <a16:creationId xmlns:a16="http://schemas.microsoft.com/office/drawing/2014/main" id="{1D01CED3-8D99-4C14-8BEE-017A997C3139}"/>
                    </a:ext>
                  </a:extLst>
                </p:cNvPr>
                <p:cNvSpPr/>
                <p:nvPr/>
              </p:nvSpPr>
              <p:spPr>
                <a:xfrm>
                  <a:off x="1023046" y="2182983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: Rounded Corners 149">
                  <a:extLst>
                    <a:ext uri="{FF2B5EF4-FFF2-40B4-BE49-F238E27FC236}">
                      <a16:creationId xmlns:a16="http://schemas.microsoft.com/office/drawing/2014/main" id="{8D844ED8-A74D-4DC8-82C1-A5D7973AC48B}"/>
                    </a:ext>
                  </a:extLst>
                </p:cNvPr>
                <p:cNvSpPr/>
                <p:nvPr/>
              </p:nvSpPr>
              <p:spPr>
                <a:xfrm>
                  <a:off x="1023046" y="2660282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: Rounded Corners 150">
                  <a:extLst>
                    <a:ext uri="{FF2B5EF4-FFF2-40B4-BE49-F238E27FC236}">
                      <a16:creationId xmlns:a16="http://schemas.microsoft.com/office/drawing/2014/main" id="{69C7F5CA-CF7F-485A-9291-BF110C5BADF2}"/>
                    </a:ext>
                  </a:extLst>
                </p:cNvPr>
                <p:cNvSpPr/>
                <p:nvPr/>
              </p:nvSpPr>
              <p:spPr>
                <a:xfrm>
                  <a:off x="1023046" y="3137582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C6B3D540-0C19-4E5E-A6D0-D486866215F6}"/>
                    </a:ext>
                  </a:extLst>
                </p:cNvPr>
                <p:cNvSpPr/>
                <p:nvPr/>
              </p:nvSpPr>
              <p:spPr>
                <a:xfrm>
                  <a:off x="1188720" y="2334407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EE2F080C-CA7D-4775-938F-8102B50328D2}"/>
                    </a:ext>
                  </a:extLst>
                </p:cNvPr>
                <p:cNvSpPr/>
                <p:nvPr/>
              </p:nvSpPr>
              <p:spPr>
                <a:xfrm>
                  <a:off x="1188720" y="2811706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46465087-1E7A-4211-8A6F-6A9382B272DA}"/>
                    </a:ext>
                  </a:extLst>
                </p:cNvPr>
                <p:cNvSpPr/>
                <p:nvPr/>
              </p:nvSpPr>
              <p:spPr>
                <a:xfrm>
                  <a:off x="1188720" y="3289006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6C037F76-891E-499A-8EF1-8A58314059AD}"/>
                    </a:ext>
                  </a:extLst>
                </p:cNvPr>
                <p:cNvCxnSpPr/>
                <p:nvPr/>
              </p:nvCxnSpPr>
              <p:spPr>
                <a:xfrm>
                  <a:off x="1453020" y="2387747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88928603-1D28-4053-9E5D-9FAB62CB2071}"/>
                    </a:ext>
                  </a:extLst>
                </p:cNvPr>
                <p:cNvCxnSpPr/>
                <p:nvPr/>
              </p:nvCxnSpPr>
              <p:spPr>
                <a:xfrm>
                  <a:off x="1453020" y="2865046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18D0CA2E-65D6-4D97-B50B-44D40847338F}"/>
                    </a:ext>
                  </a:extLst>
                </p:cNvPr>
                <p:cNvCxnSpPr/>
                <p:nvPr/>
              </p:nvCxnSpPr>
              <p:spPr>
                <a:xfrm>
                  <a:off x="1453020" y="3342346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48" name="图片 39">
                <a:extLst>
                  <a:ext uri="{FF2B5EF4-FFF2-40B4-BE49-F238E27FC236}">
                    <a16:creationId xmlns:a16="http://schemas.microsoft.com/office/drawing/2014/main" id="{341D4301-A01E-49AF-A104-21E9244B26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32215" y="4341879"/>
                <a:ext cx="304624" cy="311356"/>
              </a:xfrm>
              <a:prstGeom prst="rect">
                <a:avLst/>
              </a:prstGeom>
            </p:spPr>
          </p:pic>
        </p:grpSp>
        <p:sp>
          <p:nvSpPr>
            <p:cNvPr id="159" name="Arrow: Right 158">
              <a:extLst>
                <a:ext uri="{FF2B5EF4-FFF2-40B4-BE49-F238E27FC236}">
                  <a16:creationId xmlns:a16="http://schemas.microsoft.com/office/drawing/2014/main" id="{379C0F7A-E61F-4F95-BE17-17B0459C1B76}"/>
                </a:ext>
              </a:extLst>
            </p:cNvPr>
            <p:cNvSpPr/>
            <p:nvPr/>
          </p:nvSpPr>
          <p:spPr>
            <a:xfrm flipH="1">
              <a:off x="4100738" y="4917762"/>
              <a:ext cx="1297157" cy="44346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spc="-50" dirty="0"/>
                <a:t>Response</a:t>
              </a:r>
            </a:p>
          </p:txBody>
        </p:sp>
        <p:sp>
          <p:nvSpPr>
            <p:cNvPr id="160" name="Arrow: Right 159">
              <a:extLst>
                <a:ext uri="{FF2B5EF4-FFF2-40B4-BE49-F238E27FC236}">
                  <a16:creationId xmlns:a16="http://schemas.microsoft.com/office/drawing/2014/main" id="{BFC0857C-6F81-449A-A8A7-A9D5DD5C94EE}"/>
                </a:ext>
              </a:extLst>
            </p:cNvPr>
            <p:cNvSpPr/>
            <p:nvPr/>
          </p:nvSpPr>
          <p:spPr>
            <a:xfrm>
              <a:off x="4118903" y="4579651"/>
              <a:ext cx="1314768" cy="44346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spc="-50" dirty="0"/>
                <a:t>Request</a:t>
              </a:r>
            </a:p>
          </p:txBody>
        </p:sp>
        <p:sp>
          <p:nvSpPr>
            <p:cNvPr id="161" name="箭头: 左右 41">
              <a:extLst>
                <a:ext uri="{FF2B5EF4-FFF2-40B4-BE49-F238E27FC236}">
                  <a16:creationId xmlns:a16="http://schemas.microsoft.com/office/drawing/2014/main" id="{08E5DE03-3ACF-4097-9284-62013AABFEF4}"/>
                </a:ext>
              </a:extLst>
            </p:cNvPr>
            <p:cNvSpPr/>
            <p:nvPr/>
          </p:nvSpPr>
          <p:spPr>
            <a:xfrm>
              <a:off x="6314535" y="4810718"/>
              <a:ext cx="1009846" cy="227857"/>
            </a:xfrm>
            <a:prstGeom prst="left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9099070B-FA99-4875-B181-5296837AEF0B}"/>
              </a:ext>
            </a:extLst>
          </p:cNvPr>
          <p:cNvSpPr txBox="1"/>
          <p:nvPr/>
        </p:nvSpPr>
        <p:spPr>
          <a:xfrm>
            <a:off x="4802189" y="5716736"/>
            <a:ext cx="1816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Caching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B5AFE7E-9253-F33B-9EFD-DEFE970F9D55}"/>
              </a:ext>
            </a:extLst>
          </p:cNvPr>
          <p:cNvSpPr txBox="1"/>
          <p:nvPr/>
        </p:nvSpPr>
        <p:spPr>
          <a:xfrm>
            <a:off x="1863965" y="5216161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66E415D-3677-791F-AD7C-251526C74F47}"/>
              </a:ext>
            </a:extLst>
          </p:cNvPr>
          <p:cNvSpPr txBox="1"/>
          <p:nvPr/>
        </p:nvSpPr>
        <p:spPr>
          <a:xfrm>
            <a:off x="7550935" y="5221329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4A211-98D5-6DD1-7F60-3A4CA69D7E43}"/>
              </a:ext>
            </a:extLst>
          </p:cNvPr>
          <p:cNvSpPr txBox="1"/>
          <p:nvPr/>
        </p:nvSpPr>
        <p:spPr>
          <a:xfrm>
            <a:off x="4322003" y="5286048"/>
            <a:ext cx="304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PMNet</a:t>
            </a:r>
            <a:r>
              <a:rPr lang="en-US" sz="2400" b="1" dirty="0"/>
              <a:t> + Cache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3D13C4-6C20-AA5D-BEB9-7DA008B0E676}"/>
              </a:ext>
            </a:extLst>
          </p:cNvPr>
          <p:cNvSpPr txBox="1"/>
          <p:nvPr/>
        </p:nvSpPr>
        <p:spPr>
          <a:xfrm>
            <a:off x="1357315" y="2531953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6C8DF82-0A05-8BFC-C5CE-DCA4B48BB297}"/>
              </a:ext>
            </a:extLst>
          </p:cNvPr>
          <p:cNvSpPr txBox="1"/>
          <p:nvPr/>
        </p:nvSpPr>
        <p:spPr>
          <a:xfrm>
            <a:off x="3520883" y="2527528"/>
            <a:ext cx="10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PMNet</a:t>
            </a:r>
            <a:endParaRPr lang="en-US" sz="24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92D20D5-F9D0-3F8E-4ECE-57232C1FC9C3}"/>
              </a:ext>
            </a:extLst>
          </p:cNvPr>
          <p:cNvSpPr txBox="1"/>
          <p:nvPr/>
        </p:nvSpPr>
        <p:spPr>
          <a:xfrm>
            <a:off x="5370106" y="2528530"/>
            <a:ext cx="10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PMNet</a:t>
            </a:r>
            <a:endParaRPr lang="en-US" sz="2400" b="1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B7D13AF-2627-8D86-0D6B-3AFE4A5D30CE}"/>
              </a:ext>
            </a:extLst>
          </p:cNvPr>
          <p:cNvSpPr txBox="1"/>
          <p:nvPr/>
        </p:nvSpPr>
        <p:spPr>
          <a:xfrm>
            <a:off x="6682044" y="2550805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Primary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E15DF65-07DE-AD57-586B-D819D2E37175}"/>
              </a:ext>
            </a:extLst>
          </p:cNvPr>
          <p:cNvSpPr txBox="1"/>
          <p:nvPr/>
        </p:nvSpPr>
        <p:spPr>
          <a:xfrm>
            <a:off x="8078556" y="2550804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Replica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841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162" grpId="0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D7B14-6872-4605-BD56-3BFD5EC7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10" y="208448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PMNet</a:t>
            </a:r>
            <a:r>
              <a:rPr lang="en-US" dirty="0">
                <a:latin typeface="+mn-lt"/>
              </a:rPr>
              <a:t> Use-cases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EA75B-9046-4417-89D9-F6B28997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29</a:t>
            </a:fld>
            <a:endParaRPr lang="en-US"/>
          </a:p>
        </p:txBody>
      </p:sp>
      <p:sp>
        <p:nvSpPr>
          <p:cNvPr id="81" name="Slide Number Placeholder 3">
            <a:extLst>
              <a:ext uri="{FF2B5EF4-FFF2-40B4-BE49-F238E27FC236}">
                <a16:creationId xmlns:a16="http://schemas.microsoft.com/office/drawing/2014/main" id="{2329E8D0-50A6-F455-E3E7-581E10365023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B21A2DE-06E9-498E-AB8C-B9260A269C9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2A4C949-BFFD-DCE2-E5AF-E2E40B8856A2}"/>
              </a:ext>
            </a:extLst>
          </p:cNvPr>
          <p:cNvSpPr txBox="1"/>
          <p:nvPr/>
        </p:nvSpPr>
        <p:spPr>
          <a:xfrm>
            <a:off x="4585873" y="3014120"/>
            <a:ext cx="240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Replication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DD8C33-41D1-0A7A-FB84-A314239F0039}"/>
              </a:ext>
            </a:extLst>
          </p:cNvPr>
          <p:cNvGrpSpPr/>
          <p:nvPr/>
        </p:nvGrpSpPr>
        <p:grpSpPr>
          <a:xfrm>
            <a:off x="1863965" y="1936624"/>
            <a:ext cx="7835281" cy="742657"/>
            <a:chOff x="3161123" y="1936624"/>
            <a:chExt cx="5585306" cy="529396"/>
          </a:xfrm>
        </p:grpSpPr>
        <p:sp>
          <p:nvSpPr>
            <p:cNvPr id="84" name="箭头: 左右 41">
              <a:extLst>
                <a:ext uri="{FF2B5EF4-FFF2-40B4-BE49-F238E27FC236}">
                  <a16:creationId xmlns:a16="http://schemas.microsoft.com/office/drawing/2014/main" id="{EFAC1F2B-0CFF-F488-8580-C239F5206F59}"/>
                </a:ext>
              </a:extLst>
            </p:cNvPr>
            <p:cNvSpPr/>
            <p:nvPr/>
          </p:nvSpPr>
          <p:spPr>
            <a:xfrm>
              <a:off x="7469462" y="2033598"/>
              <a:ext cx="514651" cy="227857"/>
            </a:xfrm>
            <a:prstGeom prst="left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02D26F5-4DEB-1FBF-75E3-AAF0ECB4BAD4}"/>
                </a:ext>
              </a:extLst>
            </p:cNvPr>
            <p:cNvGrpSpPr/>
            <p:nvPr/>
          </p:nvGrpSpPr>
          <p:grpSpPr>
            <a:xfrm>
              <a:off x="3161123" y="1936624"/>
              <a:ext cx="536092" cy="457593"/>
              <a:chOff x="1501862" y="4072096"/>
              <a:chExt cx="569221" cy="485871"/>
            </a:xfrm>
          </p:grpSpPr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6D3B2B64-BAC1-1463-0CE3-00668B139CC1}"/>
                  </a:ext>
                </a:extLst>
              </p:cNvPr>
              <p:cNvSpPr/>
              <p:nvPr/>
            </p:nvSpPr>
            <p:spPr>
              <a:xfrm>
                <a:off x="1501862" y="4072096"/>
                <a:ext cx="569221" cy="145865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: Rounded Corners 165">
                <a:extLst>
                  <a:ext uri="{FF2B5EF4-FFF2-40B4-BE49-F238E27FC236}">
                    <a16:creationId xmlns:a16="http://schemas.microsoft.com/office/drawing/2014/main" id="{3BECEB93-8CC9-BC1C-F567-9BBE68ECCF39}"/>
                  </a:ext>
                </a:extLst>
              </p:cNvPr>
              <p:cNvSpPr/>
              <p:nvPr/>
            </p:nvSpPr>
            <p:spPr>
              <a:xfrm>
                <a:off x="1501862" y="4242099"/>
                <a:ext cx="569221" cy="145865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: Rounded Corners 166">
                <a:extLst>
                  <a:ext uri="{FF2B5EF4-FFF2-40B4-BE49-F238E27FC236}">
                    <a16:creationId xmlns:a16="http://schemas.microsoft.com/office/drawing/2014/main" id="{C529ECD5-E470-C5FC-A335-82D282F147CA}"/>
                  </a:ext>
                </a:extLst>
              </p:cNvPr>
              <p:cNvSpPr/>
              <p:nvPr/>
            </p:nvSpPr>
            <p:spPr>
              <a:xfrm>
                <a:off x="1501862" y="4412102"/>
                <a:ext cx="569221" cy="145865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A0439B3F-119D-A5CA-C5AC-EBD26C0BBA54}"/>
                  </a:ext>
                </a:extLst>
              </p:cNvPr>
              <p:cNvSpPr/>
              <p:nvPr/>
            </p:nvSpPr>
            <p:spPr>
              <a:xfrm>
                <a:off x="1560871" y="4126030"/>
                <a:ext cx="37997" cy="37997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D1EB0B3A-E9B6-65FA-5DEF-51ABBECD9DEA}"/>
                  </a:ext>
                </a:extLst>
              </p:cNvPr>
              <p:cNvSpPr/>
              <p:nvPr/>
            </p:nvSpPr>
            <p:spPr>
              <a:xfrm>
                <a:off x="1560871" y="4296033"/>
                <a:ext cx="37997" cy="37997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9184BA02-7D51-6D1B-B127-76AB8859D75D}"/>
                  </a:ext>
                </a:extLst>
              </p:cNvPr>
              <p:cNvSpPr/>
              <p:nvPr/>
            </p:nvSpPr>
            <p:spPr>
              <a:xfrm>
                <a:off x="1560871" y="4466036"/>
                <a:ext cx="37997" cy="37997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4371693-6F0C-60A0-45B6-E654544C4805}"/>
                  </a:ext>
                </a:extLst>
              </p:cNvPr>
              <p:cNvCxnSpPr/>
              <p:nvPr/>
            </p:nvCxnSpPr>
            <p:spPr>
              <a:xfrm>
                <a:off x="1655009" y="4145028"/>
                <a:ext cx="356919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7F8FA45A-F312-D13E-0C9C-99B4AFF41E97}"/>
                  </a:ext>
                </a:extLst>
              </p:cNvPr>
              <p:cNvCxnSpPr/>
              <p:nvPr/>
            </p:nvCxnSpPr>
            <p:spPr>
              <a:xfrm>
                <a:off x="1655009" y="4315031"/>
                <a:ext cx="356919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73C338A9-B6E7-C04A-D7CB-7BD4F291EF80}"/>
                  </a:ext>
                </a:extLst>
              </p:cNvPr>
              <p:cNvCxnSpPr/>
              <p:nvPr/>
            </p:nvCxnSpPr>
            <p:spPr>
              <a:xfrm>
                <a:off x="1655009" y="4485035"/>
                <a:ext cx="356919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80B4352-61E1-6BBE-7F72-CE0C3755D520}"/>
                </a:ext>
              </a:extLst>
            </p:cNvPr>
            <p:cNvGrpSpPr/>
            <p:nvPr/>
          </p:nvGrpSpPr>
          <p:grpSpPr>
            <a:xfrm>
              <a:off x="6941650" y="1937545"/>
              <a:ext cx="759399" cy="528475"/>
              <a:chOff x="7301764" y="4072096"/>
              <a:chExt cx="835075" cy="581139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3C89C5F4-68BD-F450-94B3-B6EA58629DC7}"/>
                  </a:ext>
                </a:extLst>
              </p:cNvPr>
              <p:cNvGrpSpPr/>
              <p:nvPr/>
            </p:nvGrpSpPr>
            <p:grpSpPr>
              <a:xfrm>
                <a:off x="7301764" y="4072096"/>
                <a:ext cx="541665" cy="462350"/>
                <a:chOff x="1023046" y="2182983"/>
                <a:chExt cx="1598140" cy="1364127"/>
              </a:xfrm>
            </p:grpSpPr>
            <p:sp>
              <p:nvSpPr>
                <p:cNvPr id="112" name="Rectangle: Rounded Corners 111">
                  <a:extLst>
                    <a:ext uri="{FF2B5EF4-FFF2-40B4-BE49-F238E27FC236}">
                      <a16:creationId xmlns:a16="http://schemas.microsoft.com/office/drawing/2014/main" id="{41FD1C8F-6A3B-3B6C-BC70-BB500EFEEECC}"/>
                    </a:ext>
                  </a:extLst>
                </p:cNvPr>
                <p:cNvSpPr/>
                <p:nvPr/>
              </p:nvSpPr>
              <p:spPr>
                <a:xfrm>
                  <a:off x="1023046" y="2182983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: Rounded Corners 112">
                  <a:extLst>
                    <a:ext uri="{FF2B5EF4-FFF2-40B4-BE49-F238E27FC236}">
                      <a16:creationId xmlns:a16="http://schemas.microsoft.com/office/drawing/2014/main" id="{C605DBB0-B017-9366-192B-BA69B029EDE6}"/>
                    </a:ext>
                  </a:extLst>
                </p:cNvPr>
                <p:cNvSpPr/>
                <p:nvPr/>
              </p:nvSpPr>
              <p:spPr>
                <a:xfrm>
                  <a:off x="1023046" y="2660282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: Rounded Corners 113">
                  <a:extLst>
                    <a:ext uri="{FF2B5EF4-FFF2-40B4-BE49-F238E27FC236}">
                      <a16:creationId xmlns:a16="http://schemas.microsoft.com/office/drawing/2014/main" id="{9E564477-2C40-DC7A-34E5-D25438EBADDD}"/>
                    </a:ext>
                  </a:extLst>
                </p:cNvPr>
                <p:cNvSpPr/>
                <p:nvPr/>
              </p:nvSpPr>
              <p:spPr>
                <a:xfrm>
                  <a:off x="1023046" y="3137582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47388ED9-CAA7-9CD2-899B-693618BD54E6}"/>
                    </a:ext>
                  </a:extLst>
                </p:cNvPr>
                <p:cNvSpPr/>
                <p:nvPr/>
              </p:nvSpPr>
              <p:spPr>
                <a:xfrm>
                  <a:off x="1188720" y="2334407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3DB39FA4-A9C4-E96E-B287-A30AA7C23983}"/>
                    </a:ext>
                  </a:extLst>
                </p:cNvPr>
                <p:cNvSpPr/>
                <p:nvPr/>
              </p:nvSpPr>
              <p:spPr>
                <a:xfrm>
                  <a:off x="1188720" y="2811706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04C3C2EB-593E-390B-23E9-F5392FB0369F}"/>
                    </a:ext>
                  </a:extLst>
                </p:cNvPr>
                <p:cNvSpPr/>
                <p:nvPr/>
              </p:nvSpPr>
              <p:spPr>
                <a:xfrm>
                  <a:off x="1188720" y="3289006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B42C3E59-71C2-E399-BAF7-07199A82C27B}"/>
                    </a:ext>
                  </a:extLst>
                </p:cNvPr>
                <p:cNvCxnSpPr/>
                <p:nvPr/>
              </p:nvCxnSpPr>
              <p:spPr>
                <a:xfrm>
                  <a:off x="1453020" y="2387747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3B98F677-87F8-7065-80B5-485D906092E1}"/>
                    </a:ext>
                  </a:extLst>
                </p:cNvPr>
                <p:cNvCxnSpPr/>
                <p:nvPr/>
              </p:nvCxnSpPr>
              <p:spPr>
                <a:xfrm>
                  <a:off x="1453020" y="2865046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3D81880F-DBC3-96A7-0443-2AFBD85AFA58}"/>
                    </a:ext>
                  </a:extLst>
                </p:cNvPr>
                <p:cNvCxnSpPr/>
                <p:nvPr/>
              </p:nvCxnSpPr>
              <p:spPr>
                <a:xfrm>
                  <a:off x="1453020" y="3342346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1" name="图片 39">
                <a:extLst>
                  <a:ext uri="{FF2B5EF4-FFF2-40B4-BE49-F238E27FC236}">
                    <a16:creationId xmlns:a16="http://schemas.microsoft.com/office/drawing/2014/main" id="{1CEEDCA4-54B7-611F-300B-F54F12ECC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2215" y="4341879"/>
                <a:ext cx="304624" cy="311356"/>
              </a:xfrm>
              <a:prstGeom prst="rect">
                <a:avLst/>
              </a:prstGeom>
            </p:spPr>
          </p:pic>
        </p:grpSp>
        <p:sp>
          <p:nvSpPr>
            <p:cNvPr id="89" name="箭头: 左右 41">
              <a:extLst>
                <a:ext uri="{FF2B5EF4-FFF2-40B4-BE49-F238E27FC236}">
                  <a16:creationId xmlns:a16="http://schemas.microsoft.com/office/drawing/2014/main" id="{19B50059-52EA-5FF0-6659-2F8E125C0B5C}"/>
                </a:ext>
              </a:extLst>
            </p:cNvPr>
            <p:cNvSpPr/>
            <p:nvPr/>
          </p:nvSpPr>
          <p:spPr>
            <a:xfrm>
              <a:off x="3708897" y="2050493"/>
              <a:ext cx="514651" cy="227857"/>
            </a:xfrm>
            <a:prstGeom prst="left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6ECA12B-9688-9011-893E-5F365F2DABFA}"/>
                </a:ext>
              </a:extLst>
            </p:cNvPr>
            <p:cNvGrpSpPr/>
            <p:nvPr/>
          </p:nvGrpSpPr>
          <p:grpSpPr>
            <a:xfrm>
              <a:off x="4231232" y="1943604"/>
              <a:ext cx="848213" cy="427690"/>
              <a:chOff x="4518273" y="1677836"/>
              <a:chExt cx="1103254" cy="556288"/>
            </a:xfrm>
          </p:grpSpPr>
          <p:sp>
            <p:nvSpPr>
              <p:cNvPr id="108" name="Cloud 107">
                <a:extLst>
                  <a:ext uri="{FF2B5EF4-FFF2-40B4-BE49-F238E27FC236}">
                    <a16:creationId xmlns:a16="http://schemas.microsoft.com/office/drawing/2014/main" id="{10F2DBA9-7685-A3D2-D97D-FA998B5C9374}"/>
                  </a:ext>
                </a:extLst>
              </p:cNvPr>
              <p:cNvSpPr/>
              <p:nvPr/>
            </p:nvSpPr>
            <p:spPr>
              <a:xfrm>
                <a:off x="4518273" y="1677836"/>
                <a:ext cx="1103254" cy="556288"/>
              </a:xfrm>
              <a:prstGeom prst="clou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0D1C33A4-70FA-4FD3-CA15-E6A86686AB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955" b="24711"/>
              <a:stretch/>
            </p:blipFill>
            <p:spPr>
              <a:xfrm>
                <a:off x="4774160" y="1776040"/>
                <a:ext cx="622073" cy="34339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</p:pic>
        </p:grpSp>
        <p:sp>
          <p:nvSpPr>
            <p:cNvPr id="91" name="箭头: 左右 41">
              <a:extLst>
                <a:ext uri="{FF2B5EF4-FFF2-40B4-BE49-F238E27FC236}">
                  <a16:creationId xmlns:a16="http://schemas.microsoft.com/office/drawing/2014/main" id="{B34702D5-C78C-E9CB-7A2E-599919503255}"/>
                </a:ext>
              </a:extLst>
            </p:cNvPr>
            <p:cNvSpPr/>
            <p:nvPr/>
          </p:nvSpPr>
          <p:spPr>
            <a:xfrm>
              <a:off x="5064253" y="2044889"/>
              <a:ext cx="514651" cy="227857"/>
            </a:xfrm>
            <a:prstGeom prst="left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箭头: 左右 41">
              <a:extLst>
                <a:ext uri="{FF2B5EF4-FFF2-40B4-BE49-F238E27FC236}">
                  <a16:creationId xmlns:a16="http://schemas.microsoft.com/office/drawing/2014/main" id="{E724FF41-80C9-C82E-E3DE-FDC4AA7ED85A}"/>
                </a:ext>
              </a:extLst>
            </p:cNvPr>
            <p:cNvSpPr/>
            <p:nvPr/>
          </p:nvSpPr>
          <p:spPr>
            <a:xfrm>
              <a:off x="6432704" y="2033599"/>
              <a:ext cx="514651" cy="227857"/>
            </a:xfrm>
            <a:prstGeom prst="left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C9C34A7-C063-7E88-BF96-92D4EDD9E16A}"/>
                </a:ext>
              </a:extLst>
            </p:cNvPr>
            <p:cNvGrpSpPr/>
            <p:nvPr/>
          </p:nvGrpSpPr>
          <p:grpSpPr>
            <a:xfrm>
              <a:off x="5572809" y="1957070"/>
              <a:ext cx="848213" cy="427690"/>
              <a:chOff x="4518273" y="1677836"/>
              <a:chExt cx="1103254" cy="556288"/>
            </a:xfrm>
          </p:grpSpPr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BD7D5FBD-AF17-E814-0C89-FE2849E0D69F}"/>
                  </a:ext>
                </a:extLst>
              </p:cNvPr>
              <p:cNvSpPr/>
              <p:nvPr/>
            </p:nvSpPr>
            <p:spPr>
              <a:xfrm>
                <a:off x="4518273" y="1677836"/>
                <a:ext cx="1103254" cy="556288"/>
              </a:xfrm>
              <a:prstGeom prst="clou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7" name="Picture 10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FB04D3D3-08D5-5754-3B38-8F44473CFE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955" b="24711"/>
              <a:stretch/>
            </p:blipFill>
            <p:spPr>
              <a:xfrm>
                <a:off x="4774160" y="1776040"/>
                <a:ext cx="622073" cy="34339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</p:pic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E01DE3C-0CBB-8F3C-4F83-23BA678D916F}"/>
                </a:ext>
              </a:extLst>
            </p:cNvPr>
            <p:cNvGrpSpPr/>
            <p:nvPr/>
          </p:nvGrpSpPr>
          <p:grpSpPr>
            <a:xfrm>
              <a:off x="7987030" y="1937545"/>
              <a:ext cx="759399" cy="528475"/>
              <a:chOff x="7301764" y="4072096"/>
              <a:chExt cx="835075" cy="581139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2D90688-58BF-A59A-B009-D3C6B1124A88}"/>
                  </a:ext>
                </a:extLst>
              </p:cNvPr>
              <p:cNvGrpSpPr/>
              <p:nvPr/>
            </p:nvGrpSpPr>
            <p:grpSpPr>
              <a:xfrm>
                <a:off x="7301764" y="4072096"/>
                <a:ext cx="541665" cy="462350"/>
                <a:chOff x="1023046" y="2182983"/>
                <a:chExt cx="1598140" cy="1364127"/>
              </a:xfrm>
            </p:grpSpPr>
            <p:sp>
              <p:nvSpPr>
                <p:cNvPr id="97" name="Rectangle: Rounded Corners 96">
                  <a:extLst>
                    <a:ext uri="{FF2B5EF4-FFF2-40B4-BE49-F238E27FC236}">
                      <a16:creationId xmlns:a16="http://schemas.microsoft.com/office/drawing/2014/main" id="{2B7EB553-EE09-C06B-846A-B1C3C250FD52}"/>
                    </a:ext>
                  </a:extLst>
                </p:cNvPr>
                <p:cNvSpPr/>
                <p:nvPr/>
              </p:nvSpPr>
              <p:spPr>
                <a:xfrm>
                  <a:off x="1023046" y="2182983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BAA70935-66EE-FEC8-D048-4462F8CB1E81}"/>
                    </a:ext>
                  </a:extLst>
                </p:cNvPr>
                <p:cNvSpPr/>
                <p:nvPr/>
              </p:nvSpPr>
              <p:spPr>
                <a:xfrm>
                  <a:off x="1023046" y="2660282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4FB4D2AE-5D8D-6973-C3FA-95A886C4F272}"/>
                    </a:ext>
                  </a:extLst>
                </p:cNvPr>
                <p:cNvSpPr/>
                <p:nvPr/>
              </p:nvSpPr>
              <p:spPr>
                <a:xfrm>
                  <a:off x="1023046" y="3137582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DF876AF7-E728-4647-3585-3C482678BE63}"/>
                    </a:ext>
                  </a:extLst>
                </p:cNvPr>
                <p:cNvSpPr/>
                <p:nvPr/>
              </p:nvSpPr>
              <p:spPr>
                <a:xfrm>
                  <a:off x="1188720" y="2334407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12B4DAD-7BF6-823D-166C-5C710348A04A}"/>
                    </a:ext>
                  </a:extLst>
                </p:cNvPr>
                <p:cNvSpPr/>
                <p:nvPr/>
              </p:nvSpPr>
              <p:spPr>
                <a:xfrm>
                  <a:off x="1188720" y="2811706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6D99F64-EE87-4C17-11BB-9DA3DC132A68}"/>
                    </a:ext>
                  </a:extLst>
                </p:cNvPr>
                <p:cNvSpPr/>
                <p:nvPr/>
              </p:nvSpPr>
              <p:spPr>
                <a:xfrm>
                  <a:off x="1188720" y="3289006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B0E018B-7E7B-151D-6E83-B246036B3270}"/>
                    </a:ext>
                  </a:extLst>
                </p:cNvPr>
                <p:cNvCxnSpPr/>
                <p:nvPr/>
              </p:nvCxnSpPr>
              <p:spPr>
                <a:xfrm>
                  <a:off x="1453020" y="2387747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B5569729-2EC1-20FB-F889-A5436BAD24EF}"/>
                    </a:ext>
                  </a:extLst>
                </p:cNvPr>
                <p:cNvCxnSpPr/>
                <p:nvPr/>
              </p:nvCxnSpPr>
              <p:spPr>
                <a:xfrm>
                  <a:off x="1453020" y="2865046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9ED50683-768F-7CA1-CADF-ADA2E96C2FEA}"/>
                    </a:ext>
                  </a:extLst>
                </p:cNvPr>
                <p:cNvCxnSpPr/>
                <p:nvPr/>
              </p:nvCxnSpPr>
              <p:spPr>
                <a:xfrm>
                  <a:off x="1453020" y="3342346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6" name="图片 39">
                <a:extLst>
                  <a:ext uri="{FF2B5EF4-FFF2-40B4-BE49-F238E27FC236}">
                    <a16:creationId xmlns:a16="http://schemas.microsoft.com/office/drawing/2014/main" id="{25FFE6BA-EB6E-A19C-7B14-5EBE907223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2215" y="4341879"/>
                <a:ext cx="304624" cy="311356"/>
              </a:xfrm>
              <a:prstGeom prst="rect">
                <a:avLst/>
              </a:prstGeom>
            </p:spPr>
          </p:pic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A52C980-F4F4-C818-3ECB-FFA7AD278B4A}"/>
              </a:ext>
            </a:extLst>
          </p:cNvPr>
          <p:cNvGrpSpPr/>
          <p:nvPr/>
        </p:nvGrpSpPr>
        <p:grpSpPr>
          <a:xfrm>
            <a:off x="2302081" y="4354394"/>
            <a:ext cx="6910640" cy="1182506"/>
            <a:chOff x="3551982" y="4579651"/>
            <a:chExt cx="4567574" cy="781575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7D0A28CB-A89E-9A8B-AB97-7FA2EA629A2F}"/>
                </a:ext>
              </a:extLst>
            </p:cNvPr>
            <p:cNvGrpSpPr/>
            <p:nvPr/>
          </p:nvGrpSpPr>
          <p:grpSpPr>
            <a:xfrm>
              <a:off x="3551982" y="4732696"/>
              <a:ext cx="536092" cy="457593"/>
              <a:chOff x="1501862" y="4072096"/>
              <a:chExt cx="569221" cy="485871"/>
            </a:xfrm>
          </p:grpSpPr>
          <p:sp>
            <p:nvSpPr>
              <p:cNvPr id="194" name="Rectangle: Rounded Corners 193">
                <a:extLst>
                  <a:ext uri="{FF2B5EF4-FFF2-40B4-BE49-F238E27FC236}">
                    <a16:creationId xmlns:a16="http://schemas.microsoft.com/office/drawing/2014/main" id="{A611C0E9-BDFD-33E9-D507-4BFA310B66CA}"/>
                  </a:ext>
                </a:extLst>
              </p:cNvPr>
              <p:cNvSpPr/>
              <p:nvPr/>
            </p:nvSpPr>
            <p:spPr>
              <a:xfrm>
                <a:off x="1501862" y="4072096"/>
                <a:ext cx="569221" cy="145865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F7F604F8-806C-6331-92EB-91BBAEF20033}"/>
                  </a:ext>
                </a:extLst>
              </p:cNvPr>
              <p:cNvSpPr/>
              <p:nvPr/>
            </p:nvSpPr>
            <p:spPr>
              <a:xfrm>
                <a:off x="1501862" y="4242099"/>
                <a:ext cx="569221" cy="145865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: Rounded Corners 195">
                <a:extLst>
                  <a:ext uri="{FF2B5EF4-FFF2-40B4-BE49-F238E27FC236}">
                    <a16:creationId xmlns:a16="http://schemas.microsoft.com/office/drawing/2014/main" id="{DE834E5F-0722-6EC6-99F1-ACD6BB15A994}"/>
                  </a:ext>
                </a:extLst>
              </p:cNvPr>
              <p:cNvSpPr/>
              <p:nvPr/>
            </p:nvSpPr>
            <p:spPr>
              <a:xfrm>
                <a:off x="1501862" y="4412102"/>
                <a:ext cx="569221" cy="145865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8C82BCFC-D68E-B7C7-E9C7-2F8E0B11E328}"/>
                  </a:ext>
                </a:extLst>
              </p:cNvPr>
              <p:cNvSpPr/>
              <p:nvPr/>
            </p:nvSpPr>
            <p:spPr>
              <a:xfrm>
                <a:off x="1560871" y="4126030"/>
                <a:ext cx="37997" cy="37997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94F04313-20F7-57C5-7A92-6D59AA0CB54A}"/>
                  </a:ext>
                </a:extLst>
              </p:cNvPr>
              <p:cNvSpPr/>
              <p:nvPr/>
            </p:nvSpPr>
            <p:spPr>
              <a:xfrm>
                <a:off x="1560871" y="4296033"/>
                <a:ext cx="37997" cy="37997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7C640C-BB6A-EA4C-EE12-4C8B099266C2}"/>
                  </a:ext>
                </a:extLst>
              </p:cNvPr>
              <p:cNvSpPr/>
              <p:nvPr/>
            </p:nvSpPr>
            <p:spPr>
              <a:xfrm>
                <a:off x="1560871" y="4466036"/>
                <a:ext cx="37997" cy="37997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47C05605-4A60-CF4B-0DE6-852F38C3365D}"/>
                  </a:ext>
                </a:extLst>
              </p:cNvPr>
              <p:cNvCxnSpPr/>
              <p:nvPr/>
            </p:nvCxnSpPr>
            <p:spPr>
              <a:xfrm>
                <a:off x="1655009" y="4145028"/>
                <a:ext cx="356919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FB7B1AD-16B9-4705-CB78-3E1B61B39257}"/>
                  </a:ext>
                </a:extLst>
              </p:cNvPr>
              <p:cNvCxnSpPr/>
              <p:nvPr/>
            </p:nvCxnSpPr>
            <p:spPr>
              <a:xfrm>
                <a:off x="1655009" y="4315031"/>
                <a:ext cx="356919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13B4AF9-7CF8-0DE9-9D83-AAFC58C1DB34}"/>
                  </a:ext>
                </a:extLst>
              </p:cNvPr>
              <p:cNvCxnSpPr/>
              <p:nvPr/>
            </p:nvCxnSpPr>
            <p:spPr>
              <a:xfrm>
                <a:off x="1655009" y="4485035"/>
                <a:ext cx="356919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54FDBDA-131D-6276-50A6-FB411DD60FEF}"/>
                </a:ext>
              </a:extLst>
            </p:cNvPr>
            <p:cNvGrpSpPr/>
            <p:nvPr/>
          </p:nvGrpSpPr>
          <p:grpSpPr>
            <a:xfrm>
              <a:off x="5438889" y="4719538"/>
              <a:ext cx="848213" cy="427690"/>
              <a:chOff x="4518273" y="1677836"/>
              <a:chExt cx="1103254" cy="556288"/>
            </a:xfrm>
          </p:grpSpPr>
          <p:sp>
            <p:nvSpPr>
              <p:cNvPr id="192" name="Cloud 191">
                <a:extLst>
                  <a:ext uri="{FF2B5EF4-FFF2-40B4-BE49-F238E27FC236}">
                    <a16:creationId xmlns:a16="http://schemas.microsoft.com/office/drawing/2014/main" id="{0F15C733-2269-E309-6721-474E04759EAD}"/>
                  </a:ext>
                </a:extLst>
              </p:cNvPr>
              <p:cNvSpPr/>
              <p:nvPr/>
            </p:nvSpPr>
            <p:spPr>
              <a:xfrm>
                <a:off x="4518273" y="1677836"/>
                <a:ext cx="1103254" cy="556288"/>
              </a:xfrm>
              <a:prstGeom prst="clou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3" name="Picture 19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2B8EC89-6A6E-C7C7-E471-1B3E16B064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955" b="24711"/>
              <a:stretch/>
            </p:blipFill>
            <p:spPr>
              <a:xfrm>
                <a:off x="4774160" y="1776040"/>
                <a:ext cx="622073" cy="34339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</p:pic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9CC0C940-97AE-B0B5-576C-9DD6FEA447AE}"/>
                </a:ext>
              </a:extLst>
            </p:cNvPr>
            <p:cNvGrpSpPr/>
            <p:nvPr/>
          </p:nvGrpSpPr>
          <p:grpSpPr>
            <a:xfrm>
              <a:off x="7360157" y="4706932"/>
              <a:ext cx="759399" cy="528475"/>
              <a:chOff x="7301764" y="4072096"/>
              <a:chExt cx="835075" cy="581139"/>
            </a:xfrm>
          </p:grpSpPr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BE01991-3914-ED05-7FB4-3795A795F9E4}"/>
                  </a:ext>
                </a:extLst>
              </p:cNvPr>
              <p:cNvGrpSpPr/>
              <p:nvPr/>
            </p:nvGrpSpPr>
            <p:grpSpPr>
              <a:xfrm>
                <a:off x="7301764" y="4072096"/>
                <a:ext cx="541665" cy="462350"/>
                <a:chOff x="1023046" y="2182983"/>
                <a:chExt cx="1598140" cy="1364127"/>
              </a:xfrm>
            </p:grpSpPr>
            <p:sp>
              <p:nvSpPr>
                <p:cNvPr id="183" name="Rectangle: Rounded Corners 182">
                  <a:extLst>
                    <a:ext uri="{FF2B5EF4-FFF2-40B4-BE49-F238E27FC236}">
                      <a16:creationId xmlns:a16="http://schemas.microsoft.com/office/drawing/2014/main" id="{D9656A72-1FF4-B300-E80A-6164CA641383}"/>
                    </a:ext>
                  </a:extLst>
                </p:cNvPr>
                <p:cNvSpPr/>
                <p:nvPr/>
              </p:nvSpPr>
              <p:spPr>
                <a:xfrm>
                  <a:off x="1023046" y="2182983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ectangle: Rounded Corners 183">
                  <a:extLst>
                    <a:ext uri="{FF2B5EF4-FFF2-40B4-BE49-F238E27FC236}">
                      <a16:creationId xmlns:a16="http://schemas.microsoft.com/office/drawing/2014/main" id="{C069C0B8-C650-1443-D103-B6E3B0B0E5D6}"/>
                    </a:ext>
                  </a:extLst>
                </p:cNvPr>
                <p:cNvSpPr/>
                <p:nvPr/>
              </p:nvSpPr>
              <p:spPr>
                <a:xfrm>
                  <a:off x="1023046" y="2660282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Rectangle: Rounded Corners 184">
                  <a:extLst>
                    <a:ext uri="{FF2B5EF4-FFF2-40B4-BE49-F238E27FC236}">
                      <a16:creationId xmlns:a16="http://schemas.microsoft.com/office/drawing/2014/main" id="{A18EF563-14C0-C6F4-65F4-598AB6F8C435}"/>
                    </a:ext>
                  </a:extLst>
                </p:cNvPr>
                <p:cNvSpPr/>
                <p:nvPr/>
              </p:nvSpPr>
              <p:spPr>
                <a:xfrm>
                  <a:off x="1023046" y="3137582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E0711AA7-55C4-ED79-874C-3E5398218CD1}"/>
                    </a:ext>
                  </a:extLst>
                </p:cNvPr>
                <p:cNvSpPr/>
                <p:nvPr/>
              </p:nvSpPr>
              <p:spPr>
                <a:xfrm>
                  <a:off x="1188720" y="2334407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4B99A6C2-749A-E3B8-84BB-919988576D97}"/>
                    </a:ext>
                  </a:extLst>
                </p:cNvPr>
                <p:cNvSpPr/>
                <p:nvPr/>
              </p:nvSpPr>
              <p:spPr>
                <a:xfrm>
                  <a:off x="1188720" y="2811706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82C8E492-E73D-8CFC-2AA8-C3419B15B741}"/>
                    </a:ext>
                  </a:extLst>
                </p:cNvPr>
                <p:cNvSpPr/>
                <p:nvPr/>
              </p:nvSpPr>
              <p:spPr>
                <a:xfrm>
                  <a:off x="1188720" y="3289006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AB0A2476-8928-DEEA-2113-A86C50B1D4C0}"/>
                    </a:ext>
                  </a:extLst>
                </p:cNvPr>
                <p:cNvCxnSpPr/>
                <p:nvPr/>
              </p:nvCxnSpPr>
              <p:spPr>
                <a:xfrm>
                  <a:off x="1453020" y="2387747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3B3EF732-DC6E-AA17-C3B5-69A775621A6D}"/>
                    </a:ext>
                  </a:extLst>
                </p:cNvPr>
                <p:cNvCxnSpPr/>
                <p:nvPr/>
              </p:nvCxnSpPr>
              <p:spPr>
                <a:xfrm>
                  <a:off x="1453020" y="2865046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F43C67E7-52BF-924E-B254-389771EAB74F}"/>
                    </a:ext>
                  </a:extLst>
                </p:cNvPr>
                <p:cNvCxnSpPr/>
                <p:nvPr/>
              </p:nvCxnSpPr>
              <p:spPr>
                <a:xfrm>
                  <a:off x="1453020" y="3342346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82" name="图片 39">
                <a:extLst>
                  <a:ext uri="{FF2B5EF4-FFF2-40B4-BE49-F238E27FC236}">
                    <a16:creationId xmlns:a16="http://schemas.microsoft.com/office/drawing/2014/main" id="{2773F245-BF28-9522-C379-A716475DF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2215" y="4341879"/>
                <a:ext cx="304624" cy="311356"/>
              </a:xfrm>
              <a:prstGeom prst="rect">
                <a:avLst/>
              </a:prstGeom>
            </p:spPr>
          </p:pic>
        </p:grpSp>
        <p:sp>
          <p:nvSpPr>
            <p:cNvPr id="178" name="Arrow: Right 177">
              <a:extLst>
                <a:ext uri="{FF2B5EF4-FFF2-40B4-BE49-F238E27FC236}">
                  <a16:creationId xmlns:a16="http://schemas.microsoft.com/office/drawing/2014/main" id="{433DEA60-5A61-97C0-66F2-D8202C1E703C}"/>
                </a:ext>
              </a:extLst>
            </p:cNvPr>
            <p:cNvSpPr/>
            <p:nvPr/>
          </p:nvSpPr>
          <p:spPr>
            <a:xfrm flipH="1">
              <a:off x="4100738" y="4917762"/>
              <a:ext cx="1297157" cy="44346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spc="-50" dirty="0"/>
                <a:t>Response</a:t>
              </a:r>
            </a:p>
          </p:txBody>
        </p:sp>
        <p:sp>
          <p:nvSpPr>
            <p:cNvPr id="179" name="Arrow: Right 178">
              <a:extLst>
                <a:ext uri="{FF2B5EF4-FFF2-40B4-BE49-F238E27FC236}">
                  <a16:creationId xmlns:a16="http://schemas.microsoft.com/office/drawing/2014/main" id="{CD0494D1-41FC-8DEC-912F-02497A31923E}"/>
                </a:ext>
              </a:extLst>
            </p:cNvPr>
            <p:cNvSpPr/>
            <p:nvPr/>
          </p:nvSpPr>
          <p:spPr>
            <a:xfrm>
              <a:off x="4118903" y="4579651"/>
              <a:ext cx="1314768" cy="44346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spc="-50" dirty="0"/>
                <a:t>Request</a:t>
              </a:r>
            </a:p>
          </p:txBody>
        </p:sp>
        <p:sp>
          <p:nvSpPr>
            <p:cNvPr id="180" name="箭头: 左右 41">
              <a:extLst>
                <a:ext uri="{FF2B5EF4-FFF2-40B4-BE49-F238E27FC236}">
                  <a16:creationId xmlns:a16="http://schemas.microsoft.com/office/drawing/2014/main" id="{ADFACBB0-E34C-D051-6D84-FE973FDA26D1}"/>
                </a:ext>
              </a:extLst>
            </p:cNvPr>
            <p:cNvSpPr/>
            <p:nvPr/>
          </p:nvSpPr>
          <p:spPr>
            <a:xfrm>
              <a:off x="6314535" y="4810718"/>
              <a:ext cx="1009846" cy="227857"/>
            </a:xfrm>
            <a:prstGeom prst="left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FA2ED864-19CA-6FA2-4AF8-36872379B8FF}"/>
              </a:ext>
            </a:extLst>
          </p:cNvPr>
          <p:cNvSpPr txBox="1"/>
          <p:nvPr/>
        </p:nvSpPr>
        <p:spPr>
          <a:xfrm>
            <a:off x="4802189" y="5716736"/>
            <a:ext cx="1816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Caching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2300A65F-C455-2CFD-1F42-CB083E857F8D}"/>
              </a:ext>
            </a:extLst>
          </p:cNvPr>
          <p:cNvSpPr txBox="1"/>
          <p:nvPr/>
        </p:nvSpPr>
        <p:spPr>
          <a:xfrm>
            <a:off x="1863965" y="5216161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8FE501B-CE0C-E1F0-8323-542BF1F11CD3}"/>
              </a:ext>
            </a:extLst>
          </p:cNvPr>
          <p:cNvSpPr txBox="1"/>
          <p:nvPr/>
        </p:nvSpPr>
        <p:spPr>
          <a:xfrm>
            <a:off x="7550935" y="5221329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A41A3103-AF81-B5B9-AA0C-617EE64F23D5}"/>
              </a:ext>
            </a:extLst>
          </p:cNvPr>
          <p:cNvSpPr txBox="1"/>
          <p:nvPr/>
        </p:nvSpPr>
        <p:spPr>
          <a:xfrm>
            <a:off x="4322003" y="5286048"/>
            <a:ext cx="304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PMNet</a:t>
            </a:r>
            <a:r>
              <a:rPr lang="en-US" sz="2400" b="1" dirty="0"/>
              <a:t> + Cache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F13CACF-8F02-E3B8-96C3-8F530EC56D7D}"/>
              </a:ext>
            </a:extLst>
          </p:cNvPr>
          <p:cNvSpPr txBox="1"/>
          <p:nvPr/>
        </p:nvSpPr>
        <p:spPr>
          <a:xfrm>
            <a:off x="1357315" y="2531953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19C6B9A-1F9D-7C98-8F77-155E43E9BF5C}"/>
              </a:ext>
            </a:extLst>
          </p:cNvPr>
          <p:cNvSpPr txBox="1"/>
          <p:nvPr/>
        </p:nvSpPr>
        <p:spPr>
          <a:xfrm>
            <a:off x="3520883" y="2527528"/>
            <a:ext cx="10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PMNet</a:t>
            </a:r>
            <a:endParaRPr lang="en-US" sz="2400" b="1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173F0B2-201A-0CAA-B98C-DDAAC0C30031}"/>
              </a:ext>
            </a:extLst>
          </p:cNvPr>
          <p:cNvSpPr txBox="1"/>
          <p:nvPr/>
        </p:nvSpPr>
        <p:spPr>
          <a:xfrm>
            <a:off x="5370106" y="2528530"/>
            <a:ext cx="10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PMNet</a:t>
            </a:r>
            <a:endParaRPr lang="en-US" sz="2400" b="1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A7299153-0D9E-CDA3-DA6B-C73104C054E6}"/>
              </a:ext>
            </a:extLst>
          </p:cNvPr>
          <p:cNvSpPr txBox="1"/>
          <p:nvPr/>
        </p:nvSpPr>
        <p:spPr>
          <a:xfrm>
            <a:off x="6682044" y="2550805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Primary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259EAA3F-B0F0-63A8-5418-7E1692757A93}"/>
              </a:ext>
            </a:extLst>
          </p:cNvPr>
          <p:cNvSpPr txBox="1"/>
          <p:nvPr/>
        </p:nvSpPr>
        <p:spPr>
          <a:xfrm>
            <a:off x="8078556" y="2550804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Replica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DC3E447-5D5C-CED4-AD36-BA5CE43887FD}"/>
              </a:ext>
            </a:extLst>
          </p:cNvPr>
          <p:cNvSpPr/>
          <p:nvPr/>
        </p:nvSpPr>
        <p:spPr>
          <a:xfrm>
            <a:off x="1080695" y="4179208"/>
            <a:ext cx="10194992" cy="2213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599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20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1BE8-4924-4E52-A72F-0112FD0F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  <a:cs typeface="Helvetica"/>
              </a:rPr>
              <a:t>Outline</a:t>
            </a:r>
            <a:endParaRPr lang="en-US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E58EC-9C5D-4967-B929-24B149B1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430AF9-12DF-4154-852B-C7F0F137133A}"/>
              </a:ext>
            </a:extLst>
          </p:cNvPr>
          <p:cNvSpPr/>
          <p:nvPr/>
        </p:nvSpPr>
        <p:spPr>
          <a:xfrm>
            <a:off x="3287785" y="1362006"/>
            <a:ext cx="5616429" cy="75194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Background and Motivation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D7B7DF-9057-4A5E-8FFF-EB6865C320C3}"/>
              </a:ext>
            </a:extLst>
          </p:cNvPr>
          <p:cNvSpPr/>
          <p:nvPr/>
        </p:nvSpPr>
        <p:spPr>
          <a:xfrm>
            <a:off x="3287782" y="2236520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In-network Data Persistence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54E9DB-5449-44CC-945B-50189E4D25DA}"/>
              </a:ext>
            </a:extLst>
          </p:cNvPr>
          <p:cNvSpPr/>
          <p:nvPr/>
        </p:nvSpPr>
        <p:spPr>
          <a:xfrm>
            <a:off x="3287782" y="3108957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PMNet Design</a:t>
            </a:r>
            <a:endParaRPr lang="en-US" sz="2800" b="1">
              <a:solidFill>
                <a:schemeClr val="bg2">
                  <a:lumMod val="75000"/>
                </a:schemeClr>
              </a:solidFill>
              <a:cs typeface="Helvetic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7064FC-D595-46A6-A3A8-0D34AE8553DC}"/>
              </a:ext>
            </a:extLst>
          </p:cNvPr>
          <p:cNvSpPr/>
          <p:nvPr/>
        </p:nvSpPr>
        <p:spPr>
          <a:xfrm>
            <a:off x="3287782" y="4861161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515EA2-DF05-451E-821C-4076F3B5E5E5}"/>
              </a:ext>
            </a:extLst>
          </p:cNvPr>
          <p:cNvSpPr/>
          <p:nvPr/>
        </p:nvSpPr>
        <p:spPr>
          <a:xfrm>
            <a:off x="3287782" y="5740928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FB27E9-26AC-4C37-B51E-D42B567C5303}"/>
              </a:ext>
            </a:extLst>
          </p:cNvPr>
          <p:cNvSpPr/>
          <p:nvPr/>
        </p:nvSpPr>
        <p:spPr>
          <a:xfrm>
            <a:off x="3287782" y="3981394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Caching and Replication</a:t>
            </a:r>
            <a:endParaRPr lang="en-US" sz="2800" b="1">
              <a:solidFill>
                <a:schemeClr val="bg2">
                  <a:lumMod val="75000"/>
                </a:schemeClr>
              </a:solidFill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8362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B707679-77EF-48E6-8E59-1FB197A5B9AA}"/>
              </a:ext>
            </a:extLst>
          </p:cNvPr>
          <p:cNvGrpSpPr/>
          <p:nvPr/>
        </p:nvGrpSpPr>
        <p:grpSpPr>
          <a:xfrm>
            <a:off x="3141677" y="3259851"/>
            <a:ext cx="6375627" cy="2803248"/>
            <a:chOff x="3297520" y="2729500"/>
            <a:chExt cx="6151280" cy="22751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97520" y="2729500"/>
              <a:ext cx="0" cy="2275174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5347947" y="2729500"/>
              <a:ext cx="0" cy="2275174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7398374" y="2729500"/>
              <a:ext cx="0" cy="2275174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CB38C54-A569-4B19-AB5D-C22ECA6EF259}"/>
                </a:ext>
              </a:extLst>
            </p:cNvPr>
            <p:cNvCxnSpPr>
              <a:cxnSpLocks/>
            </p:cNvCxnSpPr>
            <p:nvPr/>
          </p:nvCxnSpPr>
          <p:spPr>
            <a:xfrm>
              <a:off x="9448800" y="2729500"/>
              <a:ext cx="0" cy="2275174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E0ADE6-7ABB-4BFE-A03A-BE26901C23B3}"/>
              </a:ext>
            </a:extLst>
          </p:cNvPr>
          <p:cNvCxnSpPr>
            <a:cxnSpLocks/>
          </p:cNvCxnSpPr>
          <p:nvPr/>
        </p:nvCxnSpPr>
        <p:spPr>
          <a:xfrm>
            <a:off x="655033" y="3852688"/>
            <a:ext cx="0" cy="1805650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-203698"/>
            <a:ext cx="10515600" cy="1325563"/>
          </a:xfrm>
        </p:spPr>
        <p:txBody>
          <a:bodyPr/>
          <a:lstStyle/>
          <a:p>
            <a:r>
              <a:rPr lang="en-US" err="1">
                <a:latin typeface="+mn-lt"/>
              </a:rPr>
              <a:t>PMNet</a:t>
            </a:r>
            <a:r>
              <a:rPr lang="en-US">
                <a:latin typeface="+mn-lt"/>
              </a:rPr>
              <a:t> Replication: Baseline Replication</a:t>
            </a:r>
            <a:endParaRPr lang="en-US" b="1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2819291" y="2032796"/>
            <a:ext cx="699270" cy="596877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9E5C47-7F91-44F4-91A1-07223DFA59CD}"/>
              </a:ext>
            </a:extLst>
          </p:cNvPr>
          <p:cNvSpPr txBox="1"/>
          <p:nvPr/>
        </p:nvSpPr>
        <p:spPr>
          <a:xfrm>
            <a:off x="2307387" y="2618478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9FCFF-61E3-4379-B861-38986EF1E739}"/>
              </a:ext>
            </a:extLst>
          </p:cNvPr>
          <p:cNvSpPr txBox="1"/>
          <p:nvPr/>
        </p:nvSpPr>
        <p:spPr>
          <a:xfrm>
            <a:off x="6561043" y="2632375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Primary</a:t>
            </a:r>
          </a:p>
        </p:txBody>
      </p:sp>
      <p:sp>
        <p:nvSpPr>
          <p:cNvPr id="63" name="Cloud 62">
            <a:extLst>
              <a:ext uri="{FF2B5EF4-FFF2-40B4-BE49-F238E27FC236}">
                <a16:creationId xmlns:a16="http://schemas.microsoft.com/office/drawing/2014/main" id="{3324FA46-1FB7-4854-8B6C-96227826D9D3}"/>
              </a:ext>
            </a:extLst>
          </p:cNvPr>
          <p:cNvSpPr/>
          <p:nvPr/>
        </p:nvSpPr>
        <p:spPr>
          <a:xfrm>
            <a:off x="4604660" y="2047526"/>
            <a:ext cx="1263439" cy="556288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875AA7-47FA-4EB5-9B0A-035AB0FE1DF6}"/>
              </a:ext>
            </a:extLst>
          </p:cNvPr>
          <p:cNvSpPr txBox="1"/>
          <p:nvPr/>
        </p:nvSpPr>
        <p:spPr>
          <a:xfrm>
            <a:off x="5015" y="2224418"/>
            <a:ext cx="270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Client’s progress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30</a:t>
            </a:fld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546262-63F0-43AE-A6CB-984C44196EC0}"/>
              </a:ext>
            </a:extLst>
          </p:cNvPr>
          <p:cNvCxnSpPr>
            <a:cxnSpLocks/>
          </p:cNvCxnSpPr>
          <p:nvPr/>
        </p:nvCxnSpPr>
        <p:spPr>
          <a:xfrm>
            <a:off x="655033" y="5728677"/>
            <a:ext cx="0" cy="703385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2740710"/>
            <a:ext cx="0" cy="447256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F78CC639-A63E-4D38-AC93-211644ADBF6C}"/>
              </a:ext>
            </a:extLst>
          </p:cNvPr>
          <p:cNvSpPr/>
          <p:nvPr/>
        </p:nvSpPr>
        <p:spPr>
          <a:xfrm rot="197461">
            <a:off x="3201959" y="3321360"/>
            <a:ext cx="4127759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424D1326-85C6-49A0-ABD6-67CE35FD178C}"/>
              </a:ext>
            </a:extLst>
          </p:cNvPr>
          <p:cNvSpPr/>
          <p:nvPr/>
        </p:nvSpPr>
        <p:spPr>
          <a:xfrm rot="21447258" flipH="1">
            <a:off x="3186431" y="5359319"/>
            <a:ext cx="4144850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Response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7064227" y="2032796"/>
            <a:ext cx="1078820" cy="750764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1" name="箭头: 左右 41">
            <a:extLst>
              <a:ext uri="{FF2B5EF4-FFF2-40B4-BE49-F238E27FC236}">
                <a16:creationId xmlns:a16="http://schemas.microsoft.com/office/drawing/2014/main" id="{C33CE7AE-F94B-4950-BDEB-1CBF4BD9E6CE}"/>
              </a:ext>
            </a:extLst>
          </p:cNvPr>
          <p:cNvSpPr/>
          <p:nvPr/>
        </p:nvSpPr>
        <p:spPr>
          <a:xfrm>
            <a:off x="3553000" y="2175030"/>
            <a:ext cx="984497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箭头: 左右 41">
            <a:extLst>
              <a:ext uri="{FF2B5EF4-FFF2-40B4-BE49-F238E27FC236}">
                <a16:creationId xmlns:a16="http://schemas.microsoft.com/office/drawing/2014/main" id="{E4CF1363-B790-4FEB-9F41-4457FAD7EF05}"/>
              </a:ext>
            </a:extLst>
          </p:cNvPr>
          <p:cNvSpPr/>
          <p:nvPr/>
        </p:nvSpPr>
        <p:spPr>
          <a:xfrm>
            <a:off x="5888883" y="2179253"/>
            <a:ext cx="1149480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3EBBF4C-9859-41BF-A15B-98ED821A0261}"/>
              </a:ext>
            </a:extLst>
          </p:cNvPr>
          <p:cNvGrpSpPr/>
          <p:nvPr/>
        </p:nvGrpSpPr>
        <p:grpSpPr>
          <a:xfrm>
            <a:off x="9158437" y="2037919"/>
            <a:ext cx="1078820" cy="750764"/>
            <a:chOff x="9832458" y="1148141"/>
            <a:chExt cx="1487563" cy="103521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982B42E-5E0F-4509-A6C8-1850EEBF7C47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B0CAF30C-0A21-4BE5-A8E8-0B6A0E788251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C0870233-D7CB-4C44-A9D3-A87A3F3BB125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FD8AE73C-EA69-460D-95F9-8D238224906F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ECC3FB9-894A-4CAF-9831-802C3F1F9963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044E2BF-AFBB-42DA-ABA1-DB0BF4DBF973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7C6D40D-70ED-49F8-A2E0-5878D4140A04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B754AA5-507F-4154-9782-5D37D00CE827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AD07E6E-5AFD-43D7-BAD4-3B8A0CDD97C3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9DD1458-25D3-4A5D-82C9-78BB48DE6937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图片 39">
              <a:extLst>
                <a:ext uri="{FF2B5EF4-FFF2-40B4-BE49-F238E27FC236}">
                  <a16:creationId xmlns:a16="http://schemas.microsoft.com/office/drawing/2014/main" id="{5520B3BE-F3BB-42DB-BB8E-EB258724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DDB4F104-FF69-4995-B1F7-905B55AA9A04}"/>
              </a:ext>
            </a:extLst>
          </p:cNvPr>
          <p:cNvSpPr txBox="1"/>
          <p:nvPr/>
        </p:nvSpPr>
        <p:spPr>
          <a:xfrm>
            <a:off x="8677428" y="2632374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Replica</a:t>
            </a: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8B7BA8BD-232B-49C5-85CB-B3DFA1D35512}"/>
              </a:ext>
            </a:extLst>
          </p:cNvPr>
          <p:cNvSpPr/>
          <p:nvPr/>
        </p:nvSpPr>
        <p:spPr>
          <a:xfrm rot="197461">
            <a:off x="7428278" y="3616533"/>
            <a:ext cx="2043101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Replicate</a:t>
            </a:r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F6FC1131-9C99-4E86-ABC5-0AAFE3A86D8F}"/>
              </a:ext>
            </a:extLst>
          </p:cNvPr>
          <p:cNvSpPr/>
          <p:nvPr/>
        </p:nvSpPr>
        <p:spPr>
          <a:xfrm rot="5400000">
            <a:off x="6826921" y="4109380"/>
            <a:ext cx="744106" cy="38624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39F452AF-4995-4DDF-9425-F707532B18E7}"/>
              </a:ext>
            </a:extLst>
          </p:cNvPr>
          <p:cNvSpPr/>
          <p:nvPr/>
        </p:nvSpPr>
        <p:spPr>
          <a:xfrm rot="21447258" flipH="1">
            <a:off x="7431705" y="4904214"/>
            <a:ext cx="2041297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8CBD649-F0C0-491A-A488-1D4D0C2E1127}"/>
              </a:ext>
            </a:extLst>
          </p:cNvPr>
          <p:cNvSpPr txBox="1"/>
          <p:nvPr/>
        </p:nvSpPr>
        <p:spPr>
          <a:xfrm>
            <a:off x="5752322" y="3959350"/>
            <a:ext cx="166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Process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ADDCB7-4397-4F2F-8856-38A1813DD86E}"/>
              </a:ext>
            </a:extLst>
          </p:cNvPr>
          <p:cNvSpPr txBox="1"/>
          <p:nvPr/>
        </p:nvSpPr>
        <p:spPr>
          <a:xfrm>
            <a:off x="9484929" y="4274443"/>
            <a:ext cx="1209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Process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3AD2F22-C428-4EEA-9D72-15B9B977E52C}"/>
              </a:ext>
            </a:extLst>
          </p:cNvPr>
          <p:cNvSpPr txBox="1"/>
          <p:nvPr/>
        </p:nvSpPr>
        <p:spPr>
          <a:xfrm>
            <a:off x="4404020" y="2620791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Network</a:t>
            </a:r>
          </a:p>
        </p:txBody>
      </p:sp>
      <p:sp>
        <p:nvSpPr>
          <p:cNvPr id="115" name="箭头: 左右 41">
            <a:extLst>
              <a:ext uri="{FF2B5EF4-FFF2-40B4-BE49-F238E27FC236}">
                <a16:creationId xmlns:a16="http://schemas.microsoft.com/office/drawing/2014/main" id="{14A8C100-DF88-4CCC-B9D0-041ACA282CBB}"/>
              </a:ext>
            </a:extLst>
          </p:cNvPr>
          <p:cNvSpPr/>
          <p:nvPr/>
        </p:nvSpPr>
        <p:spPr>
          <a:xfrm>
            <a:off x="7833011" y="2191380"/>
            <a:ext cx="1289155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5CD8854F-E472-479E-BE33-9A397AEDDFB5}"/>
              </a:ext>
            </a:extLst>
          </p:cNvPr>
          <p:cNvSpPr/>
          <p:nvPr/>
        </p:nvSpPr>
        <p:spPr>
          <a:xfrm rot="5400000">
            <a:off x="6871054" y="4829849"/>
            <a:ext cx="655840" cy="38624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796334F-2A3C-44AA-A8F4-646F59B867F8}"/>
              </a:ext>
            </a:extLst>
          </p:cNvPr>
          <p:cNvSpPr txBox="1"/>
          <p:nvPr/>
        </p:nvSpPr>
        <p:spPr>
          <a:xfrm>
            <a:off x="6147766" y="4898070"/>
            <a:ext cx="1043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Wait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FBBFA44-B4BD-410D-9D07-75E3EC1EB172}"/>
              </a:ext>
            </a:extLst>
          </p:cNvPr>
          <p:cNvSpPr/>
          <p:nvPr/>
        </p:nvSpPr>
        <p:spPr>
          <a:xfrm>
            <a:off x="5963231" y="4882591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FC6EEF0E-83DE-4A11-8301-E0128E231976}"/>
              </a:ext>
            </a:extLst>
          </p:cNvPr>
          <p:cNvSpPr/>
          <p:nvPr/>
        </p:nvSpPr>
        <p:spPr>
          <a:xfrm>
            <a:off x="5628321" y="3950390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9463BA1C-406F-43B8-A1E0-889AFA61327D}"/>
              </a:ext>
            </a:extLst>
          </p:cNvPr>
          <p:cNvSpPr/>
          <p:nvPr/>
        </p:nvSpPr>
        <p:spPr>
          <a:xfrm>
            <a:off x="10669511" y="4266703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B9519CB-67C8-4BCB-8E67-3FDB93CC42AA}"/>
              </a:ext>
            </a:extLst>
          </p:cNvPr>
          <p:cNvSpPr/>
          <p:nvPr/>
        </p:nvSpPr>
        <p:spPr>
          <a:xfrm>
            <a:off x="7490050" y="3278358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AA22241-9848-4309-90C8-0766899ADA7E}"/>
              </a:ext>
            </a:extLst>
          </p:cNvPr>
          <p:cNvSpPr txBox="1"/>
          <p:nvPr/>
        </p:nvSpPr>
        <p:spPr>
          <a:xfrm>
            <a:off x="740898" y="799393"/>
            <a:ext cx="11238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Replicate request to all servers</a:t>
            </a:r>
          </a:p>
          <a:p>
            <a:r>
              <a:rPr lang="en-US" sz="2400"/>
              <a:t>Process the request</a:t>
            </a:r>
          </a:p>
          <a:p>
            <a:r>
              <a:rPr lang="en-US" sz="2400"/>
              <a:t>Wait until all servers respond</a:t>
            </a: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F85A8F67-B26E-472A-A882-6EF487596B2C}"/>
              </a:ext>
            </a:extLst>
          </p:cNvPr>
          <p:cNvSpPr/>
          <p:nvPr/>
        </p:nvSpPr>
        <p:spPr>
          <a:xfrm rot="5400000">
            <a:off x="8952130" y="4370290"/>
            <a:ext cx="744106" cy="38624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" name="Graphic 9" descr="Hourglass Finished with solid fill">
            <a:extLst>
              <a:ext uri="{FF2B5EF4-FFF2-40B4-BE49-F238E27FC236}">
                <a16:creationId xmlns:a16="http://schemas.microsoft.com/office/drawing/2014/main" id="{2600B03B-674C-434E-9CAA-7799A15D9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594" y="3123978"/>
            <a:ext cx="768706" cy="768706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id="{D6C04728-F032-4314-99B7-DFCBE83AFF91}"/>
              </a:ext>
            </a:extLst>
          </p:cNvPr>
          <p:cNvSpPr/>
          <p:nvPr/>
        </p:nvSpPr>
        <p:spPr>
          <a:xfrm>
            <a:off x="397812" y="892300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270F9AF-48DD-4C80-993F-1A40624647A0}"/>
              </a:ext>
            </a:extLst>
          </p:cNvPr>
          <p:cNvSpPr/>
          <p:nvPr/>
        </p:nvSpPr>
        <p:spPr>
          <a:xfrm>
            <a:off x="397811" y="1224661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41B1D09-9BB7-4DD8-8037-BB826B2F1118}"/>
              </a:ext>
            </a:extLst>
          </p:cNvPr>
          <p:cNvSpPr/>
          <p:nvPr/>
        </p:nvSpPr>
        <p:spPr>
          <a:xfrm>
            <a:off x="397811" y="1597137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694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107" grpId="0" animBg="1"/>
      <p:bldP spid="110" grpId="0" animBg="1"/>
      <p:bldP spid="111" grpId="0" animBg="1"/>
      <p:bldP spid="112" grpId="0"/>
      <p:bldP spid="113" grpId="0"/>
      <p:bldP spid="116" grpId="0" animBg="1"/>
      <p:bldP spid="117" grpId="0"/>
      <p:bldP spid="124" grpId="0" animBg="1"/>
      <p:bldP spid="126" grpId="0" animBg="1"/>
      <p:bldP spid="127" grpId="0" animBg="1"/>
      <p:bldP spid="128" grpId="0" animBg="1"/>
      <p:bldP spid="72" grpId="0" animBg="1"/>
      <p:bldP spid="74" grpId="0" animBg="1"/>
      <p:bldP spid="79" grpId="0" animBg="1"/>
      <p:bldP spid="8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B707679-77EF-48E6-8E59-1FB197A5B9AA}"/>
              </a:ext>
            </a:extLst>
          </p:cNvPr>
          <p:cNvGrpSpPr/>
          <p:nvPr/>
        </p:nvGrpSpPr>
        <p:grpSpPr>
          <a:xfrm>
            <a:off x="3141677" y="3259851"/>
            <a:ext cx="6375627" cy="2803248"/>
            <a:chOff x="3297520" y="2729500"/>
            <a:chExt cx="6151280" cy="22751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97520" y="2729500"/>
              <a:ext cx="0" cy="2275174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5347947" y="2729500"/>
              <a:ext cx="0" cy="2275174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7398374" y="2729500"/>
              <a:ext cx="0" cy="2275174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CB38C54-A569-4B19-AB5D-C22ECA6EF259}"/>
                </a:ext>
              </a:extLst>
            </p:cNvPr>
            <p:cNvCxnSpPr>
              <a:cxnSpLocks/>
            </p:cNvCxnSpPr>
            <p:nvPr/>
          </p:nvCxnSpPr>
          <p:spPr>
            <a:xfrm>
              <a:off x="9448800" y="2729500"/>
              <a:ext cx="0" cy="2275174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-203698"/>
            <a:ext cx="10515600" cy="1325563"/>
          </a:xfrm>
        </p:spPr>
        <p:txBody>
          <a:bodyPr/>
          <a:lstStyle/>
          <a:p>
            <a:r>
              <a:rPr lang="en-US" err="1">
                <a:latin typeface="+mn-lt"/>
              </a:rPr>
              <a:t>PMNet</a:t>
            </a:r>
            <a:r>
              <a:rPr lang="en-US">
                <a:latin typeface="+mn-lt"/>
              </a:rPr>
              <a:t> Replication: Baseline Replication</a:t>
            </a:r>
            <a:endParaRPr lang="en-US" b="1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2819291" y="2032796"/>
            <a:ext cx="699270" cy="596877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9E5C47-7F91-44F4-91A1-07223DFA59CD}"/>
              </a:ext>
            </a:extLst>
          </p:cNvPr>
          <p:cNvSpPr txBox="1"/>
          <p:nvPr/>
        </p:nvSpPr>
        <p:spPr>
          <a:xfrm>
            <a:off x="2307387" y="2618478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9FCFF-61E3-4379-B861-38986EF1E739}"/>
              </a:ext>
            </a:extLst>
          </p:cNvPr>
          <p:cNvSpPr txBox="1"/>
          <p:nvPr/>
        </p:nvSpPr>
        <p:spPr>
          <a:xfrm>
            <a:off x="6561043" y="2632375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Primary</a:t>
            </a:r>
          </a:p>
        </p:txBody>
      </p:sp>
      <p:sp>
        <p:nvSpPr>
          <p:cNvPr id="63" name="Cloud 62">
            <a:extLst>
              <a:ext uri="{FF2B5EF4-FFF2-40B4-BE49-F238E27FC236}">
                <a16:creationId xmlns:a16="http://schemas.microsoft.com/office/drawing/2014/main" id="{3324FA46-1FB7-4854-8B6C-96227826D9D3}"/>
              </a:ext>
            </a:extLst>
          </p:cNvPr>
          <p:cNvSpPr/>
          <p:nvPr/>
        </p:nvSpPr>
        <p:spPr>
          <a:xfrm>
            <a:off x="4604660" y="2047526"/>
            <a:ext cx="1263439" cy="556288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875AA7-47FA-4EB5-9B0A-035AB0FE1DF6}"/>
              </a:ext>
            </a:extLst>
          </p:cNvPr>
          <p:cNvSpPr txBox="1"/>
          <p:nvPr/>
        </p:nvSpPr>
        <p:spPr>
          <a:xfrm>
            <a:off x="5015" y="2224418"/>
            <a:ext cx="270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Client’s progress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31</a:t>
            </a:fld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2740710"/>
            <a:ext cx="0" cy="447256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F78CC639-A63E-4D38-AC93-211644ADBF6C}"/>
              </a:ext>
            </a:extLst>
          </p:cNvPr>
          <p:cNvSpPr/>
          <p:nvPr/>
        </p:nvSpPr>
        <p:spPr>
          <a:xfrm rot="197461">
            <a:off x="3201959" y="3321360"/>
            <a:ext cx="4127759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7064227" y="2032796"/>
            <a:ext cx="1078820" cy="750764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1" name="箭头: 左右 41">
            <a:extLst>
              <a:ext uri="{FF2B5EF4-FFF2-40B4-BE49-F238E27FC236}">
                <a16:creationId xmlns:a16="http://schemas.microsoft.com/office/drawing/2014/main" id="{C33CE7AE-F94B-4950-BDEB-1CBF4BD9E6CE}"/>
              </a:ext>
            </a:extLst>
          </p:cNvPr>
          <p:cNvSpPr/>
          <p:nvPr/>
        </p:nvSpPr>
        <p:spPr>
          <a:xfrm>
            <a:off x="3553000" y="2175030"/>
            <a:ext cx="984497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箭头: 左右 41">
            <a:extLst>
              <a:ext uri="{FF2B5EF4-FFF2-40B4-BE49-F238E27FC236}">
                <a16:creationId xmlns:a16="http://schemas.microsoft.com/office/drawing/2014/main" id="{E4CF1363-B790-4FEB-9F41-4457FAD7EF05}"/>
              </a:ext>
            </a:extLst>
          </p:cNvPr>
          <p:cNvSpPr/>
          <p:nvPr/>
        </p:nvSpPr>
        <p:spPr>
          <a:xfrm>
            <a:off x="5888883" y="2179253"/>
            <a:ext cx="1149480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3EBBF4C-9859-41BF-A15B-98ED821A0261}"/>
              </a:ext>
            </a:extLst>
          </p:cNvPr>
          <p:cNvGrpSpPr/>
          <p:nvPr/>
        </p:nvGrpSpPr>
        <p:grpSpPr>
          <a:xfrm>
            <a:off x="9158437" y="2037919"/>
            <a:ext cx="1078820" cy="750764"/>
            <a:chOff x="9832458" y="1148141"/>
            <a:chExt cx="1487563" cy="103521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982B42E-5E0F-4509-A6C8-1850EEBF7C47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B0CAF30C-0A21-4BE5-A8E8-0B6A0E788251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C0870233-D7CB-4C44-A9D3-A87A3F3BB125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FD8AE73C-EA69-460D-95F9-8D238224906F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ECC3FB9-894A-4CAF-9831-802C3F1F9963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044E2BF-AFBB-42DA-ABA1-DB0BF4DBF973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7C6D40D-70ED-49F8-A2E0-5878D4140A04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B754AA5-507F-4154-9782-5D37D00CE827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AD07E6E-5AFD-43D7-BAD4-3B8A0CDD97C3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9DD1458-25D3-4A5D-82C9-78BB48DE6937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图片 39">
              <a:extLst>
                <a:ext uri="{FF2B5EF4-FFF2-40B4-BE49-F238E27FC236}">
                  <a16:creationId xmlns:a16="http://schemas.microsoft.com/office/drawing/2014/main" id="{5520B3BE-F3BB-42DB-BB8E-EB258724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DDB4F104-FF69-4995-B1F7-905B55AA9A04}"/>
              </a:ext>
            </a:extLst>
          </p:cNvPr>
          <p:cNvSpPr txBox="1"/>
          <p:nvPr/>
        </p:nvSpPr>
        <p:spPr>
          <a:xfrm>
            <a:off x="8677428" y="2632374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Replica</a:t>
            </a: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8B7BA8BD-232B-49C5-85CB-B3DFA1D35512}"/>
              </a:ext>
            </a:extLst>
          </p:cNvPr>
          <p:cNvSpPr/>
          <p:nvPr/>
        </p:nvSpPr>
        <p:spPr>
          <a:xfrm rot="197461">
            <a:off x="7428278" y="3616533"/>
            <a:ext cx="2043101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Replicate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8CBD649-F0C0-491A-A488-1D4D0C2E1127}"/>
              </a:ext>
            </a:extLst>
          </p:cNvPr>
          <p:cNvSpPr txBox="1"/>
          <p:nvPr/>
        </p:nvSpPr>
        <p:spPr>
          <a:xfrm>
            <a:off x="5752322" y="3959350"/>
            <a:ext cx="166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Process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ADDCB7-4397-4F2F-8856-38A1813DD86E}"/>
              </a:ext>
            </a:extLst>
          </p:cNvPr>
          <p:cNvSpPr txBox="1"/>
          <p:nvPr/>
        </p:nvSpPr>
        <p:spPr>
          <a:xfrm>
            <a:off x="9258833" y="4274443"/>
            <a:ext cx="166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Process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3AD2F22-C428-4EEA-9D72-15B9B977E52C}"/>
              </a:ext>
            </a:extLst>
          </p:cNvPr>
          <p:cNvSpPr txBox="1"/>
          <p:nvPr/>
        </p:nvSpPr>
        <p:spPr>
          <a:xfrm>
            <a:off x="4404020" y="2620791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Network</a:t>
            </a:r>
          </a:p>
        </p:txBody>
      </p:sp>
      <p:sp>
        <p:nvSpPr>
          <p:cNvPr id="115" name="箭头: 左右 41">
            <a:extLst>
              <a:ext uri="{FF2B5EF4-FFF2-40B4-BE49-F238E27FC236}">
                <a16:creationId xmlns:a16="http://schemas.microsoft.com/office/drawing/2014/main" id="{14A8C100-DF88-4CCC-B9D0-041ACA282CBB}"/>
              </a:ext>
            </a:extLst>
          </p:cNvPr>
          <p:cNvSpPr/>
          <p:nvPr/>
        </p:nvSpPr>
        <p:spPr>
          <a:xfrm>
            <a:off x="7833011" y="2191380"/>
            <a:ext cx="1289155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FC6EEF0E-83DE-4A11-8301-E0128E231976}"/>
              </a:ext>
            </a:extLst>
          </p:cNvPr>
          <p:cNvSpPr/>
          <p:nvPr/>
        </p:nvSpPr>
        <p:spPr>
          <a:xfrm>
            <a:off x="5628321" y="3950390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9463BA1C-406F-43B8-A1E0-889AFA61327D}"/>
              </a:ext>
            </a:extLst>
          </p:cNvPr>
          <p:cNvSpPr/>
          <p:nvPr/>
        </p:nvSpPr>
        <p:spPr>
          <a:xfrm>
            <a:off x="10669511" y="4266703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B9519CB-67C8-4BCB-8E67-3FDB93CC42AA}"/>
              </a:ext>
            </a:extLst>
          </p:cNvPr>
          <p:cNvSpPr/>
          <p:nvPr/>
        </p:nvSpPr>
        <p:spPr>
          <a:xfrm>
            <a:off x="7490050" y="3278358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86" name="Arrow: Right 85">
            <a:extLst>
              <a:ext uri="{FF2B5EF4-FFF2-40B4-BE49-F238E27FC236}">
                <a16:creationId xmlns:a16="http://schemas.microsoft.com/office/drawing/2014/main" id="{05B6209C-0F77-4CC5-8D5F-F364B1CA4A5B}"/>
              </a:ext>
            </a:extLst>
          </p:cNvPr>
          <p:cNvSpPr/>
          <p:nvPr/>
        </p:nvSpPr>
        <p:spPr>
          <a:xfrm rot="21447258" flipH="1">
            <a:off x="3135931" y="4418614"/>
            <a:ext cx="3825447" cy="582392"/>
          </a:xfrm>
          <a:prstGeom prst="rightArrow">
            <a:avLst/>
          </a:prstGeom>
          <a:noFill/>
          <a:ln w="31750">
            <a:solidFill>
              <a:schemeClr val="tx1"/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2">
                    <a:lumMod val="75000"/>
                  </a:schemeClr>
                </a:solidFill>
              </a:rPr>
              <a:t>Response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D6F740E-7C2F-415B-B2F9-A36129E1D4D0}"/>
              </a:ext>
            </a:extLst>
          </p:cNvPr>
          <p:cNvGrpSpPr/>
          <p:nvPr/>
        </p:nvGrpSpPr>
        <p:grpSpPr>
          <a:xfrm>
            <a:off x="1822173" y="3418454"/>
            <a:ext cx="198729" cy="2308578"/>
            <a:chOff x="1177459" y="3374756"/>
            <a:chExt cx="130976" cy="2050515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A256C74-7176-49CC-A388-955949555314}"/>
                </a:ext>
              </a:extLst>
            </p:cNvPr>
            <p:cNvCxnSpPr>
              <a:cxnSpLocks/>
            </p:cNvCxnSpPr>
            <p:nvPr/>
          </p:nvCxnSpPr>
          <p:spPr>
            <a:xfrm>
              <a:off x="1247614" y="3374756"/>
              <a:ext cx="0" cy="2034152"/>
            </a:xfrm>
            <a:prstGeom prst="line">
              <a:avLst/>
            </a:prstGeom>
            <a:ln w="50800"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A02138F-5A4F-4818-8B99-FDD382F84592}"/>
                </a:ext>
              </a:extLst>
            </p:cNvPr>
            <p:cNvCxnSpPr/>
            <p:nvPr/>
          </p:nvCxnSpPr>
          <p:spPr>
            <a:xfrm>
              <a:off x="1178405" y="3374756"/>
              <a:ext cx="130030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6A31411-7025-4ED9-B274-0DB91DFD9EA8}"/>
                </a:ext>
              </a:extLst>
            </p:cNvPr>
            <p:cNvCxnSpPr/>
            <p:nvPr/>
          </p:nvCxnSpPr>
          <p:spPr>
            <a:xfrm>
              <a:off x="1177459" y="5425271"/>
              <a:ext cx="130030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9336673-B9B4-4326-9184-B5BB3BBD5745}"/>
              </a:ext>
            </a:extLst>
          </p:cNvPr>
          <p:cNvGrpSpPr/>
          <p:nvPr/>
        </p:nvGrpSpPr>
        <p:grpSpPr>
          <a:xfrm>
            <a:off x="2660712" y="3418453"/>
            <a:ext cx="196436" cy="1384259"/>
            <a:chOff x="1177459" y="3374756"/>
            <a:chExt cx="130976" cy="2050515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CC52763-48B9-47FC-927B-CC57AADDC25A}"/>
                </a:ext>
              </a:extLst>
            </p:cNvPr>
            <p:cNvCxnSpPr>
              <a:cxnSpLocks/>
            </p:cNvCxnSpPr>
            <p:nvPr/>
          </p:nvCxnSpPr>
          <p:spPr>
            <a:xfrm>
              <a:off x="1247614" y="3374756"/>
              <a:ext cx="0" cy="2034152"/>
            </a:xfrm>
            <a:prstGeom prst="line">
              <a:avLst/>
            </a:prstGeom>
            <a:ln w="50800">
              <a:solidFill>
                <a:schemeClr val="accent6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CFD43C7-91FC-41AA-A150-533F53C7BC63}"/>
                </a:ext>
              </a:extLst>
            </p:cNvPr>
            <p:cNvCxnSpPr/>
            <p:nvPr/>
          </p:nvCxnSpPr>
          <p:spPr>
            <a:xfrm>
              <a:off x="1178405" y="3374756"/>
              <a:ext cx="130030" cy="0"/>
            </a:xfrm>
            <a:prstGeom prst="line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0038C39-0E5E-496E-85A7-DD3B8732E2CB}"/>
                </a:ext>
              </a:extLst>
            </p:cNvPr>
            <p:cNvCxnSpPr/>
            <p:nvPr/>
          </p:nvCxnSpPr>
          <p:spPr>
            <a:xfrm>
              <a:off x="1177459" y="5425271"/>
              <a:ext cx="130030" cy="0"/>
            </a:xfrm>
            <a:prstGeom prst="line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1C005DEC-B3F2-4EF3-9B6C-668E9D7D05BD}"/>
              </a:ext>
            </a:extLst>
          </p:cNvPr>
          <p:cNvSpPr txBox="1"/>
          <p:nvPr/>
        </p:nvSpPr>
        <p:spPr>
          <a:xfrm rot="16200000">
            <a:off x="531049" y="4120510"/>
            <a:ext cx="21195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C00000"/>
                </a:solidFill>
              </a:rPr>
              <a:t>Replication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651FEA1-BA6D-4234-B562-DE83148C43BA}"/>
              </a:ext>
            </a:extLst>
          </p:cNvPr>
          <p:cNvSpPr txBox="1"/>
          <p:nvPr/>
        </p:nvSpPr>
        <p:spPr>
          <a:xfrm rot="16200000">
            <a:off x="1428409" y="4027522"/>
            <a:ext cx="19183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6">
                    <a:lumMod val="50000"/>
                  </a:schemeClr>
                </a:solidFill>
              </a:rPr>
              <a:t>No replication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C6302437-E67A-458A-AE4A-ECE844EB308B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Replication increases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blocking latency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2C511FBB-0868-4C42-BDE3-C334B27A82BA}"/>
              </a:ext>
            </a:extLst>
          </p:cNvPr>
          <p:cNvSpPr/>
          <p:nvPr/>
        </p:nvSpPr>
        <p:spPr>
          <a:xfrm rot="21447258" flipH="1">
            <a:off x="3186431" y="5359319"/>
            <a:ext cx="4144850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Response</a:t>
            </a:r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92836683-10DB-4220-BEA0-89DC237B5A49}"/>
              </a:ext>
            </a:extLst>
          </p:cNvPr>
          <p:cNvSpPr/>
          <p:nvPr/>
        </p:nvSpPr>
        <p:spPr>
          <a:xfrm rot="5400000">
            <a:off x="6826921" y="4109380"/>
            <a:ext cx="744106" cy="38624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34" name="Arrow: Right 133">
            <a:extLst>
              <a:ext uri="{FF2B5EF4-FFF2-40B4-BE49-F238E27FC236}">
                <a16:creationId xmlns:a16="http://schemas.microsoft.com/office/drawing/2014/main" id="{0202DB66-ACE2-49B9-98C6-CF383CC09724}"/>
              </a:ext>
            </a:extLst>
          </p:cNvPr>
          <p:cNvSpPr/>
          <p:nvPr/>
        </p:nvSpPr>
        <p:spPr>
          <a:xfrm rot="21447258" flipH="1">
            <a:off x="7431705" y="4904214"/>
            <a:ext cx="2041297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6BD4109F-8CA3-4946-833B-B3164E45E797}"/>
              </a:ext>
            </a:extLst>
          </p:cNvPr>
          <p:cNvSpPr/>
          <p:nvPr/>
        </p:nvSpPr>
        <p:spPr>
          <a:xfrm rot="5400000">
            <a:off x="6871054" y="4829849"/>
            <a:ext cx="655840" cy="386240"/>
          </a:xfrm>
          <a:prstGeom prst="rightArrow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37E2890-8C72-4523-8204-B200EB94F400}"/>
              </a:ext>
            </a:extLst>
          </p:cNvPr>
          <p:cNvSpPr txBox="1"/>
          <p:nvPr/>
        </p:nvSpPr>
        <p:spPr>
          <a:xfrm>
            <a:off x="6147766" y="4898070"/>
            <a:ext cx="1043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Wait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1833B9C-B635-417C-8B0A-4C363A1EE45B}"/>
              </a:ext>
            </a:extLst>
          </p:cNvPr>
          <p:cNvSpPr/>
          <p:nvPr/>
        </p:nvSpPr>
        <p:spPr>
          <a:xfrm>
            <a:off x="5942520" y="4950590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57C87958-459B-43F4-B8B8-75C6BC165FA6}"/>
              </a:ext>
            </a:extLst>
          </p:cNvPr>
          <p:cNvSpPr/>
          <p:nvPr/>
        </p:nvSpPr>
        <p:spPr>
          <a:xfrm rot="5400000">
            <a:off x="8952130" y="4370290"/>
            <a:ext cx="744106" cy="38624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09134DC-F84E-46A1-8DDC-9A44B93B79D2}"/>
              </a:ext>
            </a:extLst>
          </p:cNvPr>
          <p:cNvCxnSpPr>
            <a:cxnSpLocks/>
          </p:cNvCxnSpPr>
          <p:nvPr/>
        </p:nvCxnSpPr>
        <p:spPr>
          <a:xfrm>
            <a:off x="655033" y="3852688"/>
            <a:ext cx="0" cy="1805650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7957FC8-717D-490D-8A34-067D42A5D45D}"/>
              </a:ext>
            </a:extLst>
          </p:cNvPr>
          <p:cNvCxnSpPr>
            <a:cxnSpLocks/>
          </p:cNvCxnSpPr>
          <p:nvPr/>
        </p:nvCxnSpPr>
        <p:spPr>
          <a:xfrm>
            <a:off x="655033" y="5728677"/>
            <a:ext cx="0" cy="334422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1D569517-F710-45F2-95B7-27F3763D6196}"/>
              </a:ext>
            </a:extLst>
          </p:cNvPr>
          <p:cNvSpPr txBox="1"/>
          <p:nvPr/>
        </p:nvSpPr>
        <p:spPr>
          <a:xfrm>
            <a:off x="740898" y="799393"/>
            <a:ext cx="11238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Replicate request to all servers</a:t>
            </a:r>
          </a:p>
          <a:p>
            <a:r>
              <a:rPr lang="en-US" sz="2400"/>
              <a:t>Process the request</a:t>
            </a:r>
          </a:p>
          <a:p>
            <a:r>
              <a:rPr lang="en-US" sz="2400"/>
              <a:t>Wait until all servers respond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C405E73-0441-499E-B16A-B3F2C5DA5C8F}"/>
              </a:ext>
            </a:extLst>
          </p:cNvPr>
          <p:cNvSpPr/>
          <p:nvPr/>
        </p:nvSpPr>
        <p:spPr>
          <a:xfrm>
            <a:off x="397812" y="892300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27F1AD4-727E-4EE5-8A55-E4F7974F4981}"/>
              </a:ext>
            </a:extLst>
          </p:cNvPr>
          <p:cNvSpPr/>
          <p:nvPr/>
        </p:nvSpPr>
        <p:spPr>
          <a:xfrm>
            <a:off x="397811" y="1224661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DDE6153-CED8-466E-AAA7-98B0DC4F7A24}"/>
              </a:ext>
            </a:extLst>
          </p:cNvPr>
          <p:cNvSpPr/>
          <p:nvPr/>
        </p:nvSpPr>
        <p:spPr>
          <a:xfrm>
            <a:off x="397811" y="1597137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pic>
        <p:nvPicPr>
          <p:cNvPr id="116" name="Graphic 115" descr="Hourglass Finished with solid fill">
            <a:extLst>
              <a:ext uri="{FF2B5EF4-FFF2-40B4-BE49-F238E27FC236}">
                <a16:creationId xmlns:a16="http://schemas.microsoft.com/office/drawing/2014/main" id="{C0835481-FAD0-4D64-A591-55D831557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594" y="3171866"/>
            <a:ext cx="720818" cy="72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96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F42E57E-4A09-45E0-B36D-6D3465E55CFD}"/>
              </a:ext>
            </a:extLst>
          </p:cNvPr>
          <p:cNvGrpSpPr/>
          <p:nvPr/>
        </p:nvGrpSpPr>
        <p:grpSpPr>
          <a:xfrm>
            <a:off x="3141677" y="2973938"/>
            <a:ext cx="7778942" cy="2950177"/>
            <a:chOff x="3141677" y="2758404"/>
            <a:chExt cx="7778942" cy="280324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141677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5086412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7031147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CB38C54-A569-4B19-AB5D-C22ECA6EF259}"/>
                </a:ext>
              </a:extLst>
            </p:cNvPr>
            <p:cNvCxnSpPr>
              <a:cxnSpLocks/>
            </p:cNvCxnSpPr>
            <p:nvPr/>
          </p:nvCxnSpPr>
          <p:spPr>
            <a:xfrm>
              <a:off x="8975882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8E71BC5-572E-4959-816A-C93FEE146C98}"/>
                </a:ext>
              </a:extLst>
            </p:cNvPr>
            <p:cNvCxnSpPr>
              <a:cxnSpLocks/>
            </p:cNvCxnSpPr>
            <p:nvPr/>
          </p:nvCxnSpPr>
          <p:spPr>
            <a:xfrm>
              <a:off x="10920619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-203698"/>
            <a:ext cx="10515600" cy="1325563"/>
          </a:xfrm>
        </p:spPr>
        <p:txBody>
          <a:bodyPr/>
          <a:lstStyle/>
          <a:p>
            <a:r>
              <a:rPr lang="en-US" err="1">
                <a:latin typeface="+mn-lt"/>
              </a:rPr>
              <a:t>PMNet</a:t>
            </a:r>
            <a:r>
              <a:rPr lang="en-US">
                <a:latin typeface="+mn-lt"/>
              </a:rPr>
              <a:t> Replication: Replication with </a:t>
            </a:r>
            <a:r>
              <a:rPr lang="en-US" err="1">
                <a:latin typeface="+mn-lt"/>
              </a:rPr>
              <a:t>PMNet</a:t>
            </a:r>
            <a:endParaRPr lang="en-US" b="1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2819291" y="1926657"/>
            <a:ext cx="699270" cy="596877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9E5C47-7F91-44F4-91A1-07223DFA59CD}"/>
              </a:ext>
            </a:extLst>
          </p:cNvPr>
          <p:cNvSpPr txBox="1"/>
          <p:nvPr/>
        </p:nvSpPr>
        <p:spPr>
          <a:xfrm>
            <a:off x="2307387" y="2518974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9FCFF-61E3-4379-B861-38986EF1E739}"/>
              </a:ext>
            </a:extLst>
          </p:cNvPr>
          <p:cNvSpPr txBox="1"/>
          <p:nvPr/>
        </p:nvSpPr>
        <p:spPr>
          <a:xfrm>
            <a:off x="8144989" y="2526236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Primary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875AA7-47FA-4EB5-9B0A-035AB0FE1DF6}"/>
              </a:ext>
            </a:extLst>
          </p:cNvPr>
          <p:cNvSpPr txBox="1"/>
          <p:nvPr/>
        </p:nvSpPr>
        <p:spPr>
          <a:xfrm>
            <a:off x="5015" y="2430895"/>
            <a:ext cx="270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Client’s progress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32</a:t>
            </a:fld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2947187"/>
            <a:ext cx="0" cy="447256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8619193" y="1926657"/>
            <a:ext cx="1078820" cy="750764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1" name="箭头: 左右 41">
            <a:extLst>
              <a:ext uri="{FF2B5EF4-FFF2-40B4-BE49-F238E27FC236}">
                <a16:creationId xmlns:a16="http://schemas.microsoft.com/office/drawing/2014/main" id="{C33CE7AE-F94B-4950-BDEB-1CBF4BD9E6CE}"/>
              </a:ext>
            </a:extLst>
          </p:cNvPr>
          <p:cNvSpPr/>
          <p:nvPr/>
        </p:nvSpPr>
        <p:spPr>
          <a:xfrm>
            <a:off x="3553000" y="2068891"/>
            <a:ext cx="984497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箭头: 左右 41">
            <a:extLst>
              <a:ext uri="{FF2B5EF4-FFF2-40B4-BE49-F238E27FC236}">
                <a16:creationId xmlns:a16="http://schemas.microsoft.com/office/drawing/2014/main" id="{E4CF1363-B790-4FEB-9F41-4457FAD7EF05}"/>
              </a:ext>
            </a:extLst>
          </p:cNvPr>
          <p:cNvSpPr/>
          <p:nvPr/>
        </p:nvSpPr>
        <p:spPr>
          <a:xfrm>
            <a:off x="5632827" y="2068244"/>
            <a:ext cx="821400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3EBBF4C-9859-41BF-A15B-98ED821A0261}"/>
              </a:ext>
            </a:extLst>
          </p:cNvPr>
          <p:cNvGrpSpPr/>
          <p:nvPr/>
        </p:nvGrpSpPr>
        <p:grpSpPr>
          <a:xfrm>
            <a:off x="10584029" y="1955228"/>
            <a:ext cx="1078820" cy="750764"/>
            <a:chOff x="9832458" y="1148141"/>
            <a:chExt cx="1487563" cy="103521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982B42E-5E0F-4509-A6C8-1850EEBF7C47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B0CAF30C-0A21-4BE5-A8E8-0B6A0E788251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C0870233-D7CB-4C44-A9D3-A87A3F3BB125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FD8AE73C-EA69-460D-95F9-8D238224906F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ECC3FB9-894A-4CAF-9831-802C3F1F9963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044E2BF-AFBB-42DA-ABA1-DB0BF4DBF973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7C6D40D-70ED-49F8-A2E0-5878D4140A04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B754AA5-507F-4154-9782-5D37D00CE827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AD07E6E-5AFD-43D7-BAD4-3B8A0CDD97C3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9DD1458-25D3-4A5D-82C9-78BB48DE6937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图片 39">
              <a:extLst>
                <a:ext uri="{FF2B5EF4-FFF2-40B4-BE49-F238E27FC236}">
                  <a16:creationId xmlns:a16="http://schemas.microsoft.com/office/drawing/2014/main" id="{5520B3BE-F3BB-42DB-BB8E-EB258724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DDB4F104-FF69-4995-B1F7-905B55AA9A04}"/>
              </a:ext>
            </a:extLst>
          </p:cNvPr>
          <p:cNvSpPr txBox="1"/>
          <p:nvPr/>
        </p:nvSpPr>
        <p:spPr>
          <a:xfrm>
            <a:off x="10103020" y="2549683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Replica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3AD2F22-C428-4EEA-9D72-15B9B977E52C}"/>
              </a:ext>
            </a:extLst>
          </p:cNvPr>
          <p:cNvSpPr txBox="1"/>
          <p:nvPr/>
        </p:nvSpPr>
        <p:spPr>
          <a:xfrm>
            <a:off x="4239007" y="2514652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PMNet #1</a:t>
            </a:r>
          </a:p>
        </p:txBody>
      </p:sp>
      <p:sp>
        <p:nvSpPr>
          <p:cNvPr id="115" name="箭头: 左右 41">
            <a:extLst>
              <a:ext uri="{FF2B5EF4-FFF2-40B4-BE49-F238E27FC236}">
                <a16:creationId xmlns:a16="http://schemas.microsoft.com/office/drawing/2014/main" id="{14A8C100-DF88-4CCC-B9D0-041ACA282CBB}"/>
              </a:ext>
            </a:extLst>
          </p:cNvPr>
          <p:cNvSpPr/>
          <p:nvPr/>
        </p:nvSpPr>
        <p:spPr>
          <a:xfrm>
            <a:off x="9387977" y="2085241"/>
            <a:ext cx="1184752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486D85-090E-46C0-AEF9-36BC6B67FAB1}"/>
              </a:ext>
            </a:extLst>
          </p:cNvPr>
          <p:cNvGrpSpPr/>
          <p:nvPr/>
        </p:nvGrpSpPr>
        <p:grpSpPr>
          <a:xfrm>
            <a:off x="4518273" y="1951508"/>
            <a:ext cx="1103254" cy="556288"/>
            <a:chOff x="4518273" y="1677836"/>
            <a:chExt cx="1103254" cy="556288"/>
          </a:xfrm>
        </p:grpSpPr>
        <p:sp>
          <p:nvSpPr>
            <p:cNvPr id="108" name="Cloud 107">
              <a:extLst>
                <a:ext uri="{FF2B5EF4-FFF2-40B4-BE49-F238E27FC236}">
                  <a16:creationId xmlns:a16="http://schemas.microsoft.com/office/drawing/2014/main" id="{0BD1C342-CFF1-4B18-93ED-6A135CFA34FF}"/>
                </a:ext>
              </a:extLst>
            </p:cNvPr>
            <p:cNvSpPr/>
            <p:nvPr/>
          </p:nvSpPr>
          <p:spPr>
            <a:xfrm>
              <a:off x="4518273" y="1677836"/>
              <a:ext cx="1103254" cy="556288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02E2396-8BE3-4475-8928-DC3F5D9D9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4774160" y="1776040"/>
              <a:ext cx="622073" cy="3433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8F0E698-D196-4FB6-B551-88E99F47836B}"/>
              </a:ext>
            </a:extLst>
          </p:cNvPr>
          <p:cNvGrpSpPr/>
          <p:nvPr/>
        </p:nvGrpSpPr>
        <p:grpSpPr>
          <a:xfrm>
            <a:off x="6454227" y="1952286"/>
            <a:ext cx="1103254" cy="556288"/>
            <a:chOff x="4518273" y="1677836"/>
            <a:chExt cx="1103254" cy="556288"/>
          </a:xfrm>
        </p:grpSpPr>
        <p:sp>
          <p:nvSpPr>
            <p:cNvPr id="120" name="Cloud 119">
              <a:extLst>
                <a:ext uri="{FF2B5EF4-FFF2-40B4-BE49-F238E27FC236}">
                  <a16:creationId xmlns:a16="http://schemas.microsoft.com/office/drawing/2014/main" id="{F6C716AF-71D3-4447-BE09-D9688AC1B5DF}"/>
                </a:ext>
              </a:extLst>
            </p:cNvPr>
            <p:cNvSpPr/>
            <p:nvPr/>
          </p:nvSpPr>
          <p:spPr>
            <a:xfrm>
              <a:off x="4518273" y="1677836"/>
              <a:ext cx="1103254" cy="556288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775C28A-2A70-4A7E-AB2F-46D2C9328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4774160" y="1776040"/>
              <a:ext cx="622073" cy="3433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1E17EB79-5FD0-4F93-8C6E-2F65A435D7DD}"/>
              </a:ext>
            </a:extLst>
          </p:cNvPr>
          <p:cNvSpPr txBox="1"/>
          <p:nvPr/>
        </p:nvSpPr>
        <p:spPr>
          <a:xfrm>
            <a:off x="6197038" y="2512273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PMNet #2</a:t>
            </a:r>
          </a:p>
        </p:txBody>
      </p:sp>
      <p:sp>
        <p:nvSpPr>
          <p:cNvPr id="123" name="箭头: 左右 41">
            <a:extLst>
              <a:ext uri="{FF2B5EF4-FFF2-40B4-BE49-F238E27FC236}">
                <a16:creationId xmlns:a16="http://schemas.microsoft.com/office/drawing/2014/main" id="{441CFBE9-0C4F-4DBC-936E-C91BF2B48122}"/>
              </a:ext>
            </a:extLst>
          </p:cNvPr>
          <p:cNvSpPr/>
          <p:nvPr/>
        </p:nvSpPr>
        <p:spPr>
          <a:xfrm>
            <a:off x="7554020" y="2074870"/>
            <a:ext cx="1028953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32E01FF-841C-4AC1-84A1-E57CC5D4621F}"/>
              </a:ext>
            </a:extLst>
          </p:cNvPr>
          <p:cNvSpPr txBox="1"/>
          <p:nvPr/>
        </p:nvSpPr>
        <p:spPr>
          <a:xfrm>
            <a:off x="4381638" y="1131878"/>
            <a:ext cx="334455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75000"/>
                  </a:schemeClr>
                </a:solidFill>
                <a:cs typeface="Calibri"/>
              </a:rPr>
              <a:t>Two </a:t>
            </a:r>
            <a:r>
              <a:rPr lang="en-US" sz="2800" b="1" err="1">
                <a:solidFill>
                  <a:schemeClr val="accent1">
                    <a:lumMod val="75000"/>
                  </a:schemeClr>
                </a:solidFill>
                <a:cs typeface="Calibri"/>
              </a:rPr>
              <a:t>PMNet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cs typeface="Calibri"/>
              </a:rPr>
              <a:t> devices</a:t>
            </a:r>
          </a:p>
        </p:txBody>
      </p:sp>
      <p:sp>
        <p:nvSpPr>
          <p:cNvPr id="132" name="Left Bracket 131">
            <a:extLst>
              <a:ext uri="{FF2B5EF4-FFF2-40B4-BE49-F238E27FC236}">
                <a16:creationId xmlns:a16="http://schemas.microsoft.com/office/drawing/2014/main" id="{D51C7E18-989B-478E-9EDC-1F7A26D3D3CC}"/>
              </a:ext>
            </a:extLst>
          </p:cNvPr>
          <p:cNvSpPr/>
          <p:nvPr/>
        </p:nvSpPr>
        <p:spPr>
          <a:xfrm rot="5400000">
            <a:off x="5987209" y="311593"/>
            <a:ext cx="112635" cy="2799645"/>
          </a:xfrm>
          <a:prstGeom prst="leftBracket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0019921-89B4-45A2-ABDF-8198292C0F5E}"/>
              </a:ext>
            </a:extLst>
          </p:cNvPr>
          <p:cNvSpPr txBox="1"/>
          <p:nvPr/>
        </p:nvSpPr>
        <p:spPr>
          <a:xfrm>
            <a:off x="8832827" y="1131773"/>
            <a:ext cx="215886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75000"/>
                  </a:schemeClr>
                </a:solidFill>
                <a:cs typeface="Calibri"/>
              </a:rPr>
              <a:t>Two servers</a:t>
            </a:r>
          </a:p>
        </p:txBody>
      </p:sp>
      <p:sp>
        <p:nvSpPr>
          <p:cNvPr id="135" name="Left Bracket 134">
            <a:extLst>
              <a:ext uri="{FF2B5EF4-FFF2-40B4-BE49-F238E27FC236}">
                <a16:creationId xmlns:a16="http://schemas.microsoft.com/office/drawing/2014/main" id="{A050BFBC-E75D-4B77-9B07-12E6EBB67AC9}"/>
              </a:ext>
            </a:extLst>
          </p:cNvPr>
          <p:cNvSpPr/>
          <p:nvPr/>
        </p:nvSpPr>
        <p:spPr>
          <a:xfrm rot="5400000">
            <a:off x="9813170" y="304580"/>
            <a:ext cx="112635" cy="2799645"/>
          </a:xfrm>
          <a:prstGeom prst="leftBracket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537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32" grpId="0" animBg="1"/>
      <p:bldP spid="133" grpId="0"/>
      <p:bldP spid="13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F42E57E-4A09-45E0-B36D-6D3465E55CFD}"/>
              </a:ext>
            </a:extLst>
          </p:cNvPr>
          <p:cNvGrpSpPr/>
          <p:nvPr/>
        </p:nvGrpSpPr>
        <p:grpSpPr>
          <a:xfrm>
            <a:off x="3141677" y="2973938"/>
            <a:ext cx="7778942" cy="2950177"/>
            <a:chOff x="3141677" y="2758404"/>
            <a:chExt cx="7778942" cy="280324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141677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5086412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7031147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CB38C54-A569-4B19-AB5D-C22ECA6EF259}"/>
                </a:ext>
              </a:extLst>
            </p:cNvPr>
            <p:cNvCxnSpPr>
              <a:cxnSpLocks/>
            </p:cNvCxnSpPr>
            <p:nvPr/>
          </p:nvCxnSpPr>
          <p:spPr>
            <a:xfrm>
              <a:off x="8975882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8E71BC5-572E-4959-816A-C93FEE146C98}"/>
                </a:ext>
              </a:extLst>
            </p:cNvPr>
            <p:cNvCxnSpPr>
              <a:cxnSpLocks/>
            </p:cNvCxnSpPr>
            <p:nvPr/>
          </p:nvCxnSpPr>
          <p:spPr>
            <a:xfrm>
              <a:off x="10920619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E0ADE6-7ABB-4BFE-A03A-BE26901C23B3}"/>
              </a:ext>
            </a:extLst>
          </p:cNvPr>
          <p:cNvCxnSpPr>
            <a:cxnSpLocks/>
          </p:cNvCxnSpPr>
          <p:nvPr/>
        </p:nvCxnSpPr>
        <p:spPr>
          <a:xfrm>
            <a:off x="655033" y="4059165"/>
            <a:ext cx="0" cy="914683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-203698"/>
            <a:ext cx="10515600" cy="1325563"/>
          </a:xfrm>
        </p:spPr>
        <p:txBody>
          <a:bodyPr/>
          <a:lstStyle/>
          <a:p>
            <a:r>
              <a:rPr lang="en-US" err="1">
                <a:latin typeface="+mn-lt"/>
              </a:rPr>
              <a:t>PMNet</a:t>
            </a:r>
            <a:r>
              <a:rPr lang="en-US">
                <a:latin typeface="+mn-lt"/>
              </a:rPr>
              <a:t> Replication: Replication with </a:t>
            </a:r>
            <a:r>
              <a:rPr lang="en-US" err="1">
                <a:latin typeface="+mn-lt"/>
              </a:rPr>
              <a:t>PMNet</a:t>
            </a:r>
            <a:endParaRPr lang="en-US" b="1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2819291" y="1926657"/>
            <a:ext cx="699270" cy="596877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9E5C47-7F91-44F4-91A1-07223DFA59CD}"/>
              </a:ext>
            </a:extLst>
          </p:cNvPr>
          <p:cNvSpPr txBox="1"/>
          <p:nvPr/>
        </p:nvSpPr>
        <p:spPr>
          <a:xfrm>
            <a:off x="2307387" y="2518974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9FCFF-61E3-4379-B861-38986EF1E739}"/>
              </a:ext>
            </a:extLst>
          </p:cNvPr>
          <p:cNvSpPr txBox="1"/>
          <p:nvPr/>
        </p:nvSpPr>
        <p:spPr>
          <a:xfrm>
            <a:off x="8144989" y="2526236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Primary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875AA7-47FA-4EB5-9B0A-035AB0FE1DF6}"/>
              </a:ext>
            </a:extLst>
          </p:cNvPr>
          <p:cNvSpPr txBox="1"/>
          <p:nvPr/>
        </p:nvSpPr>
        <p:spPr>
          <a:xfrm>
            <a:off x="5015" y="2430895"/>
            <a:ext cx="270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Client’s progress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33</a:t>
            </a:fld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546262-63F0-43AE-A6CB-984C44196EC0}"/>
              </a:ext>
            </a:extLst>
          </p:cNvPr>
          <p:cNvCxnSpPr>
            <a:cxnSpLocks/>
          </p:cNvCxnSpPr>
          <p:nvPr/>
        </p:nvCxnSpPr>
        <p:spPr>
          <a:xfrm>
            <a:off x="655033" y="4989162"/>
            <a:ext cx="0" cy="851199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2947187"/>
            <a:ext cx="0" cy="447256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424D1326-85C6-49A0-ABD6-67CE35FD178C}"/>
              </a:ext>
            </a:extLst>
          </p:cNvPr>
          <p:cNvSpPr/>
          <p:nvPr/>
        </p:nvSpPr>
        <p:spPr>
          <a:xfrm rot="21447258" flipH="1">
            <a:off x="3193574" y="5364227"/>
            <a:ext cx="5741008" cy="58239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Response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8619193" y="1926657"/>
            <a:ext cx="1078820" cy="750764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1" name="箭头: 左右 41">
            <a:extLst>
              <a:ext uri="{FF2B5EF4-FFF2-40B4-BE49-F238E27FC236}">
                <a16:creationId xmlns:a16="http://schemas.microsoft.com/office/drawing/2014/main" id="{C33CE7AE-F94B-4950-BDEB-1CBF4BD9E6CE}"/>
              </a:ext>
            </a:extLst>
          </p:cNvPr>
          <p:cNvSpPr/>
          <p:nvPr/>
        </p:nvSpPr>
        <p:spPr>
          <a:xfrm>
            <a:off x="3553000" y="2068891"/>
            <a:ext cx="984497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箭头: 左右 41">
            <a:extLst>
              <a:ext uri="{FF2B5EF4-FFF2-40B4-BE49-F238E27FC236}">
                <a16:creationId xmlns:a16="http://schemas.microsoft.com/office/drawing/2014/main" id="{E4CF1363-B790-4FEB-9F41-4457FAD7EF05}"/>
              </a:ext>
            </a:extLst>
          </p:cNvPr>
          <p:cNvSpPr/>
          <p:nvPr/>
        </p:nvSpPr>
        <p:spPr>
          <a:xfrm>
            <a:off x="5632827" y="2068244"/>
            <a:ext cx="821400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3EBBF4C-9859-41BF-A15B-98ED821A0261}"/>
              </a:ext>
            </a:extLst>
          </p:cNvPr>
          <p:cNvGrpSpPr/>
          <p:nvPr/>
        </p:nvGrpSpPr>
        <p:grpSpPr>
          <a:xfrm>
            <a:off x="10584029" y="1955228"/>
            <a:ext cx="1078820" cy="750764"/>
            <a:chOff x="9832458" y="1148141"/>
            <a:chExt cx="1487563" cy="103521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982B42E-5E0F-4509-A6C8-1850EEBF7C47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B0CAF30C-0A21-4BE5-A8E8-0B6A0E788251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C0870233-D7CB-4C44-A9D3-A87A3F3BB125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FD8AE73C-EA69-460D-95F9-8D238224906F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ECC3FB9-894A-4CAF-9831-802C3F1F9963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044E2BF-AFBB-42DA-ABA1-DB0BF4DBF973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7C6D40D-70ED-49F8-A2E0-5878D4140A04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B754AA5-507F-4154-9782-5D37D00CE827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AD07E6E-5AFD-43D7-BAD4-3B8A0CDD97C3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9DD1458-25D3-4A5D-82C9-78BB48DE6937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图片 39">
              <a:extLst>
                <a:ext uri="{FF2B5EF4-FFF2-40B4-BE49-F238E27FC236}">
                  <a16:creationId xmlns:a16="http://schemas.microsoft.com/office/drawing/2014/main" id="{5520B3BE-F3BB-42DB-BB8E-EB258724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DDB4F104-FF69-4995-B1F7-905B55AA9A04}"/>
              </a:ext>
            </a:extLst>
          </p:cNvPr>
          <p:cNvSpPr txBox="1"/>
          <p:nvPr/>
        </p:nvSpPr>
        <p:spPr>
          <a:xfrm>
            <a:off x="10103020" y="2549683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Replica</a:t>
            </a: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8B7BA8BD-232B-49C5-85CB-B3DFA1D35512}"/>
              </a:ext>
            </a:extLst>
          </p:cNvPr>
          <p:cNvSpPr/>
          <p:nvPr/>
        </p:nvSpPr>
        <p:spPr>
          <a:xfrm rot="197461">
            <a:off x="9003351" y="3616031"/>
            <a:ext cx="1902427" cy="55230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Replicate</a:t>
            </a:r>
          </a:p>
        </p:txBody>
      </p:sp>
      <p:sp>
        <p:nvSpPr>
          <p:cNvPr id="111" name="Arrow: Right 110">
            <a:extLst>
              <a:ext uri="{FF2B5EF4-FFF2-40B4-BE49-F238E27FC236}">
                <a16:creationId xmlns:a16="http://schemas.microsoft.com/office/drawing/2014/main" id="{39F452AF-4995-4DDF-9425-F707532B18E7}"/>
              </a:ext>
            </a:extLst>
          </p:cNvPr>
          <p:cNvSpPr/>
          <p:nvPr/>
        </p:nvSpPr>
        <p:spPr>
          <a:xfrm rot="21447258" flipH="1">
            <a:off x="9031457" y="4818299"/>
            <a:ext cx="1866347" cy="58239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8CBD649-F0C0-491A-A488-1D4D0C2E1127}"/>
              </a:ext>
            </a:extLst>
          </p:cNvPr>
          <p:cNvSpPr txBox="1"/>
          <p:nvPr/>
        </p:nvSpPr>
        <p:spPr>
          <a:xfrm>
            <a:off x="7531641" y="4083221"/>
            <a:ext cx="1202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3"/>
                </a:solidFill>
              </a:rPr>
              <a:t>Process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ADDCB7-4397-4F2F-8856-38A1813DD86E}"/>
              </a:ext>
            </a:extLst>
          </p:cNvPr>
          <p:cNvSpPr txBox="1"/>
          <p:nvPr/>
        </p:nvSpPr>
        <p:spPr>
          <a:xfrm>
            <a:off x="10931422" y="4316451"/>
            <a:ext cx="1182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3"/>
                </a:solidFill>
              </a:rPr>
              <a:t>Process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3AD2F22-C428-4EEA-9D72-15B9B977E52C}"/>
              </a:ext>
            </a:extLst>
          </p:cNvPr>
          <p:cNvSpPr txBox="1"/>
          <p:nvPr/>
        </p:nvSpPr>
        <p:spPr>
          <a:xfrm>
            <a:off x="4239007" y="2514652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PMNet #1</a:t>
            </a:r>
          </a:p>
        </p:txBody>
      </p:sp>
      <p:sp>
        <p:nvSpPr>
          <p:cNvPr id="115" name="箭头: 左右 41">
            <a:extLst>
              <a:ext uri="{FF2B5EF4-FFF2-40B4-BE49-F238E27FC236}">
                <a16:creationId xmlns:a16="http://schemas.microsoft.com/office/drawing/2014/main" id="{14A8C100-DF88-4CCC-B9D0-041ACA282CBB}"/>
              </a:ext>
            </a:extLst>
          </p:cNvPr>
          <p:cNvSpPr/>
          <p:nvPr/>
        </p:nvSpPr>
        <p:spPr>
          <a:xfrm>
            <a:off x="9387977" y="2085241"/>
            <a:ext cx="1184752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Arrow: Right 115">
            <a:extLst>
              <a:ext uri="{FF2B5EF4-FFF2-40B4-BE49-F238E27FC236}">
                <a16:creationId xmlns:a16="http://schemas.microsoft.com/office/drawing/2014/main" id="{5CD8854F-E472-479E-BE33-9A397AEDDFB5}"/>
              </a:ext>
            </a:extLst>
          </p:cNvPr>
          <p:cNvSpPr/>
          <p:nvPr/>
        </p:nvSpPr>
        <p:spPr>
          <a:xfrm rot="5400000">
            <a:off x="8493655" y="4831200"/>
            <a:ext cx="577657" cy="38624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796334F-2A3C-44AA-A8F4-646F59B867F8}"/>
              </a:ext>
            </a:extLst>
          </p:cNvPr>
          <p:cNvSpPr txBox="1"/>
          <p:nvPr/>
        </p:nvSpPr>
        <p:spPr>
          <a:xfrm>
            <a:off x="7705902" y="4789107"/>
            <a:ext cx="1043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3"/>
                </a:solidFill>
              </a:rPr>
              <a:t>Wait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486D85-090E-46C0-AEF9-36BC6B67FAB1}"/>
              </a:ext>
            </a:extLst>
          </p:cNvPr>
          <p:cNvGrpSpPr/>
          <p:nvPr/>
        </p:nvGrpSpPr>
        <p:grpSpPr>
          <a:xfrm>
            <a:off x="4518273" y="1951508"/>
            <a:ext cx="1103254" cy="556288"/>
            <a:chOff x="4518273" y="1677836"/>
            <a:chExt cx="1103254" cy="556288"/>
          </a:xfrm>
        </p:grpSpPr>
        <p:sp>
          <p:nvSpPr>
            <p:cNvPr id="108" name="Cloud 107">
              <a:extLst>
                <a:ext uri="{FF2B5EF4-FFF2-40B4-BE49-F238E27FC236}">
                  <a16:creationId xmlns:a16="http://schemas.microsoft.com/office/drawing/2014/main" id="{0BD1C342-CFF1-4B18-93ED-6A135CFA34FF}"/>
                </a:ext>
              </a:extLst>
            </p:cNvPr>
            <p:cNvSpPr/>
            <p:nvPr/>
          </p:nvSpPr>
          <p:spPr>
            <a:xfrm>
              <a:off x="4518273" y="1677836"/>
              <a:ext cx="1103254" cy="556288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02E2396-8BE3-4475-8928-DC3F5D9D9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4774160" y="1776040"/>
              <a:ext cx="622073" cy="3433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8F0E698-D196-4FB6-B551-88E99F47836B}"/>
              </a:ext>
            </a:extLst>
          </p:cNvPr>
          <p:cNvGrpSpPr/>
          <p:nvPr/>
        </p:nvGrpSpPr>
        <p:grpSpPr>
          <a:xfrm>
            <a:off x="6454227" y="1952286"/>
            <a:ext cx="1103254" cy="556288"/>
            <a:chOff x="4518273" y="1677836"/>
            <a:chExt cx="1103254" cy="556288"/>
          </a:xfrm>
        </p:grpSpPr>
        <p:sp>
          <p:nvSpPr>
            <p:cNvPr id="120" name="Cloud 119">
              <a:extLst>
                <a:ext uri="{FF2B5EF4-FFF2-40B4-BE49-F238E27FC236}">
                  <a16:creationId xmlns:a16="http://schemas.microsoft.com/office/drawing/2014/main" id="{F6C716AF-71D3-4447-BE09-D9688AC1B5DF}"/>
                </a:ext>
              </a:extLst>
            </p:cNvPr>
            <p:cNvSpPr/>
            <p:nvPr/>
          </p:nvSpPr>
          <p:spPr>
            <a:xfrm>
              <a:off x="4518273" y="1677836"/>
              <a:ext cx="1103254" cy="556288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775C28A-2A70-4A7E-AB2F-46D2C9328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4774160" y="1776040"/>
              <a:ext cx="622073" cy="3433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1E17EB79-5FD0-4F93-8C6E-2F65A435D7DD}"/>
              </a:ext>
            </a:extLst>
          </p:cNvPr>
          <p:cNvSpPr txBox="1"/>
          <p:nvPr/>
        </p:nvSpPr>
        <p:spPr>
          <a:xfrm>
            <a:off x="6197038" y="2512273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PMNet #2</a:t>
            </a:r>
          </a:p>
        </p:txBody>
      </p:sp>
      <p:sp>
        <p:nvSpPr>
          <p:cNvPr id="123" name="箭头: 左右 41">
            <a:extLst>
              <a:ext uri="{FF2B5EF4-FFF2-40B4-BE49-F238E27FC236}">
                <a16:creationId xmlns:a16="http://schemas.microsoft.com/office/drawing/2014/main" id="{441CFBE9-0C4F-4DBC-936E-C91BF2B48122}"/>
              </a:ext>
            </a:extLst>
          </p:cNvPr>
          <p:cNvSpPr/>
          <p:nvPr/>
        </p:nvSpPr>
        <p:spPr>
          <a:xfrm>
            <a:off x="7554020" y="2074870"/>
            <a:ext cx="1028953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F78CC639-A63E-4D38-AC93-211644ADBF6C}"/>
              </a:ext>
            </a:extLst>
          </p:cNvPr>
          <p:cNvSpPr/>
          <p:nvPr/>
        </p:nvSpPr>
        <p:spPr>
          <a:xfrm rot="200816">
            <a:off x="3197984" y="3118107"/>
            <a:ext cx="1888877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124" name="Arrow: Right 123">
            <a:extLst>
              <a:ext uri="{FF2B5EF4-FFF2-40B4-BE49-F238E27FC236}">
                <a16:creationId xmlns:a16="http://schemas.microsoft.com/office/drawing/2014/main" id="{E404669B-B39D-4137-A4AE-C9BD8D773B1D}"/>
              </a:ext>
            </a:extLst>
          </p:cNvPr>
          <p:cNvSpPr/>
          <p:nvPr/>
        </p:nvSpPr>
        <p:spPr>
          <a:xfrm rot="200816">
            <a:off x="5128442" y="3264669"/>
            <a:ext cx="1888877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125" name="Arrow: Right 124">
            <a:extLst>
              <a:ext uri="{FF2B5EF4-FFF2-40B4-BE49-F238E27FC236}">
                <a16:creationId xmlns:a16="http://schemas.microsoft.com/office/drawing/2014/main" id="{52124BA8-7F61-4BD7-9703-0D96B7BFE1A0}"/>
              </a:ext>
            </a:extLst>
          </p:cNvPr>
          <p:cNvSpPr/>
          <p:nvPr/>
        </p:nvSpPr>
        <p:spPr>
          <a:xfrm rot="200816">
            <a:off x="7092856" y="3376362"/>
            <a:ext cx="1888877" cy="55230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97CD67DF-FC1B-40E8-BC54-5265E38BE08C}"/>
              </a:ext>
            </a:extLst>
          </p:cNvPr>
          <p:cNvSpPr/>
          <p:nvPr/>
        </p:nvSpPr>
        <p:spPr>
          <a:xfrm rot="5400000">
            <a:off x="4552079" y="3875868"/>
            <a:ext cx="724280" cy="38624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0D98259-B76A-4AD5-BB7E-7689E3353C22}"/>
              </a:ext>
            </a:extLst>
          </p:cNvPr>
          <p:cNvSpPr txBox="1"/>
          <p:nvPr/>
        </p:nvSpPr>
        <p:spPr>
          <a:xfrm>
            <a:off x="4139737" y="3826163"/>
            <a:ext cx="70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Log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05417FE-DE83-41E8-8CD3-F8BFD44BFE70}"/>
              </a:ext>
            </a:extLst>
          </p:cNvPr>
          <p:cNvSpPr txBox="1"/>
          <p:nvPr/>
        </p:nvSpPr>
        <p:spPr>
          <a:xfrm>
            <a:off x="6077352" y="3987350"/>
            <a:ext cx="70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Log</a:t>
            </a:r>
          </a:p>
        </p:txBody>
      </p:sp>
      <p:sp>
        <p:nvSpPr>
          <p:cNvPr id="130" name="Arrow: Right 129">
            <a:extLst>
              <a:ext uri="{FF2B5EF4-FFF2-40B4-BE49-F238E27FC236}">
                <a16:creationId xmlns:a16="http://schemas.microsoft.com/office/drawing/2014/main" id="{5B756759-F744-4DE3-AA5B-0DCFD404A76C}"/>
              </a:ext>
            </a:extLst>
          </p:cNvPr>
          <p:cNvSpPr/>
          <p:nvPr/>
        </p:nvSpPr>
        <p:spPr>
          <a:xfrm rot="21447258" flipH="1">
            <a:off x="3173725" y="4743847"/>
            <a:ext cx="3799167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D9EAB84E-96A3-4B77-A108-919C7F70F332}"/>
              </a:ext>
            </a:extLst>
          </p:cNvPr>
          <p:cNvSpPr/>
          <p:nvPr/>
        </p:nvSpPr>
        <p:spPr>
          <a:xfrm rot="21447258" flipH="1">
            <a:off x="3176196" y="4342062"/>
            <a:ext cx="1836912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53EBAAB0-E2D5-4E36-A531-BBB6104EF5D2}"/>
              </a:ext>
            </a:extLst>
          </p:cNvPr>
          <p:cNvSpPr/>
          <p:nvPr/>
        </p:nvSpPr>
        <p:spPr>
          <a:xfrm>
            <a:off x="3622265" y="2798397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5B9BD205-6E44-4AB4-9FAF-8BFB8A185810}"/>
              </a:ext>
            </a:extLst>
          </p:cNvPr>
          <p:cNvSpPr/>
          <p:nvPr/>
        </p:nvSpPr>
        <p:spPr>
          <a:xfrm>
            <a:off x="3761541" y="3846388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A8C2DCD5-BACA-4595-B655-C48092DD1BE4}"/>
              </a:ext>
            </a:extLst>
          </p:cNvPr>
          <p:cNvSpPr/>
          <p:nvPr/>
        </p:nvSpPr>
        <p:spPr>
          <a:xfrm>
            <a:off x="5659600" y="3960502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B4D9CA4-EA4E-4193-BF38-CFDBE24CAC4C}"/>
              </a:ext>
            </a:extLst>
          </p:cNvPr>
          <p:cNvSpPr/>
          <p:nvPr/>
        </p:nvSpPr>
        <p:spPr>
          <a:xfrm>
            <a:off x="2662562" y="4652544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34012606-B58C-4F3C-98BD-9077ED943A3B}"/>
              </a:ext>
            </a:extLst>
          </p:cNvPr>
          <p:cNvSpPr/>
          <p:nvPr/>
        </p:nvSpPr>
        <p:spPr>
          <a:xfrm rot="5400000">
            <a:off x="6459147" y="4104502"/>
            <a:ext cx="724280" cy="38624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47" name="Arrow: Right 146">
            <a:extLst>
              <a:ext uri="{FF2B5EF4-FFF2-40B4-BE49-F238E27FC236}">
                <a16:creationId xmlns:a16="http://schemas.microsoft.com/office/drawing/2014/main" id="{FB88A391-1DCF-47A6-83F7-63C5239C4C1E}"/>
              </a:ext>
            </a:extLst>
          </p:cNvPr>
          <p:cNvSpPr/>
          <p:nvPr/>
        </p:nvSpPr>
        <p:spPr>
          <a:xfrm rot="5400000">
            <a:off x="8420622" y="4180230"/>
            <a:ext cx="724280" cy="38624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48" name="Arrow: Right 147">
            <a:extLst>
              <a:ext uri="{FF2B5EF4-FFF2-40B4-BE49-F238E27FC236}">
                <a16:creationId xmlns:a16="http://schemas.microsoft.com/office/drawing/2014/main" id="{D527AA22-3824-454A-9740-411A685B6C3E}"/>
              </a:ext>
            </a:extLst>
          </p:cNvPr>
          <p:cNvSpPr/>
          <p:nvPr/>
        </p:nvSpPr>
        <p:spPr>
          <a:xfrm rot="5400000">
            <a:off x="10410159" y="4333395"/>
            <a:ext cx="724280" cy="38624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FC6E184-4852-4758-97F8-4C66C5DC3A14}"/>
              </a:ext>
            </a:extLst>
          </p:cNvPr>
          <p:cNvSpPr txBox="1"/>
          <p:nvPr/>
        </p:nvSpPr>
        <p:spPr>
          <a:xfrm>
            <a:off x="740898" y="799393"/>
            <a:ext cx="1123807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/>
              <a:t>The client sends the request and waits for 2 ACKs</a:t>
            </a:r>
          </a:p>
          <a:p>
            <a:pPr>
              <a:lnSpc>
                <a:spcPct val="90000"/>
              </a:lnSpc>
            </a:pPr>
            <a:r>
              <a:rPr lang="en-US" sz="2400" err="1"/>
              <a:t>PMNet</a:t>
            </a:r>
            <a:r>
              <a:rPr lang="en-US" sz="2400"/>
              <a:t> #1 and #2 log the request and send ACK to the client</a:t>
            </a:r>
          </a:p>
          <a:p>
            <a:pPr>
              <a:lnSpc>
                <a:spcPct val="90000"/>
              </a:lnSpc>
            </a:pPr>
            <a:r>
              <a:rPr lang="en-US" sz="2400"/>
              <a:t>Client waits until it receives both ACKs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EC11CAA-D3BC-45F7-BEAD-75894ECAB3B1}"/>
              </a:ext>
            </a:extLst>
          </p:cNvPr>
          <p:cNvSpPr/>
          <p:nvPr/>
        </p:nvSpPr>
        <p:spPr>
          <a:xfrm>
            <a:off x="397812" y="836032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EB98FFB-3A34-49F6-80CD-19B7C3F008EA}"/>
              </a:ext>
            </a:extLst>
          </p:cNvPr>
          <p:cNvSpPr/>
          <p:nvPr/>
        </p:nvSpPr>
        <p:spPr>
          <a:xfrm>
            <a:off x="397811" y="1168393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B743B3A-9357-43AA-9EAC-3999A03244A4}"/>
              </a:ext>
            </a:extLst>
          </p:cNvPr>
          <p:cNvSpPr/>
          <p:nvPr/>
        </p:nvSpPr>
        <p:spPr>
          <a:xfrm>
            <a:off x="397811" y="1521958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pic>
        <p:nvPicPr>
          <p:cNvPr id="134" name="Graphic 133" descr="Hourglass Finished with solid fill">
            <a:extLst>
              <a:ext uri="{FF2B5EF4-FFF2-40B4-BE49-F238E27FC236}">
                <a16:creationId xmlns:a16="http://schemas.microsoft.com/office/drawing/2014/main" id="{3CEDE522-E299-4DB8-A6A9-96158C71F5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594" y="3366395"/>
            <a:ext cx="720818" cy="7208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997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107" grpId="0" animBg="1"/>
      <p:bldP spid="111" grpId="0" animBg="1"/>
      <p:bldP spid="112" grpId="0"/>
      <p:bldP spid="113" grpId="0"/>
      <p:bldP spid="116" grpId="0" animBg="1"/>
      <p:bldP spid="117" grpId="0"/>
      <p:bldP spid="67" grpId="0" animBg="1"/>
      <p:bldP spid="124" grpId="0" animBg="1"/>
      <p:bldP spid="125" grpId="0" animBg="1"/>
      <p:bldP spid="126" grpId="0" animBg="1"/>
      <p:bldP spid="127" grpId="0"/>
      <p:bldP spid="129" grpId="0"/>
      <p:bldP spid="130" grpId="0" animBg="1"/>
      <p:bldP spid="131" grpId="0" animBg="1"/>
      <p:bldP spid="141" grpId="0" animBg="1"/>
      <p:bldP spid="142" grpId="0" animBg="1"/>
      <p:bldP spid="143" grpId="0" animBg="1"/>
      <p:bldP spid="146" grpId="0" animBg="1"/>
      <p:bldP spid="144" grpId="0" animBg="1"/>
      <p:bldP spid="147" grpId="0" animBg="1"/>
      <p:bldP spid="148" grpId="0" animBg="1"/>
      <p:bldP spid="88" grpId="0" animBg="1"/>
      <p:bldP spid="109" grpId="0" animBg="1"/>
      <p:bldP spid="1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F42E57E-4A09-45E0-B36D-6D3465E55CFD}"/>
              </a:ext>
            </a:extLst>
          </p:cNvPr>
          <p:cNvGrpSpPr/>
          <p:nvPr/>
        </p:nvGrpSpPr>
        <p:grpSpPr>
          <a:xfrm>
            <a:off x="3141677" y="2973938"/>
            <a:ext cx="7778942" cy="2950177"/>
            <a:chOff x="3141677" y="2758404"/>
            <a:chExt cx="7778942" cy="280324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141677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5086412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7031147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CB38C54-A569-4B19-AB5D-C22ECA6EF259}"/>
                </a:ext>
              </a:extLst>
            </p:cNvPr>
            <p:cNvCxnSpPr>
              <a:cxnSpLocks/>
            </p:cNvCxnSpPr>
            <p:nvPr/>
          </p:nvCxnSpPr>
          <p:spPr>
            <a:xfrm>
              <a:off x="8975882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8E71BC5-572E-4959-816A-C93FEE146C98}"/>
                </a:ext>
              </a:extLst>
            </p:cNvPr>
            <p:cNvCxnSpPr>
              <a:cxnSpLocks/>
            </p:cNvCxnSpPr>
            <p:nvPr/>
          </p:nvCxnSpPr>
          <p:spPr>
            <a:xfrm>
              <a:off x="10920619" y="2758404"/>
              <a:ext cx="0" cy="2803248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E0ADE6-7ABB-4BFE-A03A-BE26901C23B3}"/>
              </a:ext>
            </a:extLst>
          </p:cNvPr>
          <p:cNvCxnSpPr>
            <a:cxnSpLocks/>
          </p:cNvCxnSpPr>
          <p:nvPr/>
        </p:nvCxnSpPr>
        <p:spPr>
          <a:xfrm>
            <a:off x="655033" y="4059165"/>
            <a:ext cx="0" cy="914683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-203698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PMNet</a:t>
            </a:r>
            <a:r>
              <a:rPr lang="en-US" dirty="0">
                <a:latin typeface="+mn-lt"/>
              </a:rPr>
              <a:t> Replication: Replication with </a:t>
            </a:r>
            <a:r>
              <a:rPr lang="en-US" dirty="0" err="1">
                <a:latin typeface="+mn-lt"/>
              </a:rPr>
              <a:t>PMNet</a:t>
            </a:r>
            <a:endParaRPr lang="en-US" b="1" dirty="0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2819291" y="1926657"/>
            <a:ext cx="699270" cy="596877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9E5C47-7F91-44F4-91A1-07223DFA59CD}"/>
              </a:ext>
            </a:extLst>
          </p:cNvPr>
          <p:cNvSpPr txBox="1"/>
          <p:nvPr/>
        </p:nvSpPr>
        <p:spPr>
          <a:xfrm>
            <a:off x="2307387" y="2518974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9FCFF-61E3-4379-B861-38986EF1E739}"/>
              </a:ext>
            </a:extLst>
          </p:cNvPr>
          <p:cNvSpPr txBox="1"/>
          <p:nvPr/>
        </p:nvSpPr>
        <p:spPr>
          <a:xfrm>
            <a:off x="8144989" y="2526236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Primary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875AA7-47FA-4EB5-9B0A-035AB0FE1DF6}"/>
              </a:ext>
            </a:extLst>
          </p:cNvPr>
          <p:cNvSpPr txBox="1"/>
          <p:nvPr/>
        </p:nvSpPr>
        <p:spPr>
          <a:xfrm>
            <a:off x="5015" y="2430895"/>
            <a:ext cx="270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Client’s progress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34</a:t>
            </a:fld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546262-63F0-43AE-A6CB-984C44196EC0}"/>
              </a:ext>
            </a:extLst>
          </p:cNvPr>
          <p:cNvCxnSpPr>
            <a:cxnSpLocks/>
          </p:cNvCxnSpPr>
          <p:nvPr/>
        </p:nvCxnSpPr>
        <p:spPr>
          <a:xfrm>
            <a:off x="655033" y="4989162"/>
            <a:ext cx="0" cy="851199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2947187"/>
            <a:ext cx="0" cy="447256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8619193" y="1926657"/>
            <a:ext cx="1078820" cy="750764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1" name="箭头: 左右 41">
            <a:extLst>
              <a:ext uri="{FF2B5EF4-FFF2-40B4-BE49-F238E27FC236}">
                <a16:creationId xmlns:a16="http://schemas.microsoft.com/office/drawing/2014/main" id="{C33CE7AE-F94B-4950-BDEB-1CBF4BD9E6CE}"/>
              </a:ext>
            </a:extLst>
          </p:cNvPr>
          <p:cNvSpPr/>
          <p:nvPr/>
        </p:nvSpPr>
        <p:spPr>
          <a:xfrm>
            <a:off x="3553000" y="2068891"/>
            <a:ext cx="984497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箭头: 左右 41">
            <a:extLst>
              <a:ext uri="{FF2B5EF4-FFF2-40B4-BE49-F238E27FC236}">
                <a16:creationId xmlns:a16="http://schemas.microsoft.com/office/drawing/2014/main" id="{E4CF1363-B790-4FEB-9F41-4457FAD7EF05}"/>
              </a:ext>
            </a:extLst>
          </p:cNvPr>
          <p:cNvSpPr/>
          <p:nvPr/>
        </p:nvSpPr>
        <p:spPr>
          <a:xfrm>
            <a:off x="5632827" y="2068244"/>
            <a:ext cx="821400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86718A07-6CD6-4317-8FF4-E756F7BB205C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</a:rPr>
              <a:t>PMNet</a:t>
            </a:r>
            <a:r>
              <a:rPr lang="en-US" sz="2800">
                <a:solidFill>
                  <a:schemeClr val="tx1"/>
                </a:solidFill>
              </a:rPr>
              <a:t> exploits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persistent logging </a:t>
            </a:r>
            <a:r>
              <a:rPr lang="en-US" sz="2800">
                <a:solidFill>
                  <a:schemeClr val="tx1"/>
                </a:solidFill>
              </a:rPr>
              <a:t>to move replication off the critical path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3EBBF4C-9859-41BF-A15B-98ED821A0261}"/>
              </a:ext>
            </a:extLst>
          </p:cNvPr>
          <p:cNvGrpSpPr/>
          <p:nvPr/>
        </p:nvGrpSpPr>
        <p:grpSpPr>
          <a:xfrm>
            <a:off x="10584029" y="1955228"/>
            <a:ext cx="1078820" cy="750764"/>
            <a:chOff x="9832458" y="1148141"/>
            <a:chExt cx="1487563" cy="103521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982B42E-5E0F-4509-A6C8-1850EEBF7C47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B0CAF30C-0A21-4BE5-A8E8-0B6A0E788251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C0870233-D7CB-4C44-A9D3-A87A3F3BB125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FD8AE73C-EA69-460D-95F9-8D238224906F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ECC3FB9-894A-4CAF-9831-802C3F1F9963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044E2BF-AFBB-42DA-ABA1-DB0BF4DBF973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7C6D40D-70ED-49F8-A2E0-5878D4140A04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B754AA5-507F-4154-9782-5D37D00CE827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AD07E6E-5AFD-43D7-BAD4-3B8A0CDD97C3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9DD1458-25D3-4A5D-82C9-78BB48DE6937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图片 39">
              <a:extLst>
                <a:ext uri="{FF2B5EF4-FFF2-40B4-BE49-F238E27FC236}">
                  <a16:creationId xmlns:a16="http://schemas.microsoft.com/office/drawing/2014/main" id="{5520B3BE-F3BB-42DB-BB8E-EB258724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DDB4F104-FF69-4995-B1F7-905B55AA9A04}"/>
              </a:ext>
            </a:extLst>
          </p:cNvPr>
          <p:cNvSpPr txBox="1"/>
          <p:nvPr/>
        </p:nvSpPr>
        <p:spPr>
          <a:xfrm>
            <a:off x="10103020" y="2549683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Replica</a:t>
            </a: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8B7BA8BD-232B-49C5-85CB-B3DFA1D35512}"/>
              </a:ext>
            </a:extLst>
          </p:cNvPr>
          <p:cNvSpPr/>
          <p:nvPr/>
        </p:nvSpPr>
        <p:spPr>
          <a:xfrm rot="197461">
            <a:off x="9003351" y="3616031"/>
            <a:ext cx="1902427" cy="55230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Replicate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3AD2F22-C428-4EEA-9D72-15B9B977E52C}"/>
              </a:ext>
            </a:extLst>
          </p:cNvPr>
          <p:cNvSpPr txBox="1"/>
          <p:nvPr/>
        </p:nvSpPr>
        <p:spPr>
          <a:xfrm>
            <a:off x="4239007" y="2514652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PMNet #1</a:t>
            </a:r>
          </a:p>
        </p:txBody>
      </p:sp>
      <p:sp>
        <p:nvSpPr>
          <p:cNvPr id="115" name="箭头: 左右 41">
            <a:extLst>
              <a:ext uri="{FF2B5EF4-FFF2-40B4-BE49-F238E27FC236}">
                <a16:creationId xmlns:a16="http://schemas.microsoft.com/office/drawing/2014/main" id="{14A8C100-DF88-4CCC-B9D0-041ACA282CBB}"/>
              </a:ext>
            </a:extLst>
          </p:cNvPr>
          <p:cNvSpPr/>
          <p:nvPr/>
        </p:nvSpPr>
        <p:spPr>
          <a:xfrm>
            <a:off x="9387977" y="2085241"/>
            <a:ext cx="1184752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486D85-090E-46C0-AEF9-36BC6B67FAB1}"/>
              </a:ext>
            </a:extLst>
          </p:cNvPr>
          <p:cNvGrpSpPr/>
          <p:nvPr/>
        </p:nvGrpSpPr>
        <p:grpSpPr>
          <a:xfrm>
            <a:off x="4518273" y="1951508"/>
            <a:ext cx="1103254" cy="556288"/>
            <a:chOff x="4518273" y="1677836"/>
            <a:chExt cx="1103254" cy="556288"/>
          </a:xfrm>
        </p:grpSpPr>
        <p:sp>
          <p:nvSpPr>
            <p:cNvPr id="108" name="Cloud 107">
              <a:extLst>
                <a:ext uri="{FF2B5EF4-FFF2-40B4-BE49-F238E27FC236}">
                  <a16:creationId xmlns:a16="http://schemas.microsoft.com/office/drawing/2014/main" id="{0BD1C342-CFF1-4B18-93ED-6A135CFA34FF}"/>
                </a:ext>
              </a:extLst>
            </p:cNvPr>
            <p:cNvSpPr/>
            <p:nvPr/>
          </p:nvSpPr>
          <p:spPr>
            <a:xfrm>
              <a:off x="4518273" y="1677836"/>
              <a:ext cx="1103254" cy="556288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02E2396-8BE3-4475-8928-DC3F5D9D9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4774160" y="1776040"/>
              <a:ext cx="622073" cy="3433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8F0E698-D196-4FB6-B551-88E99F47836B}"/>
              </a:ext>
            </a:extLst>
          </p:cNvPr>
          <p:cNvGrpSpPr/>
          <p:nvPr/>
        </p:nvGrpSpPr>
        <p:grpSpPr>
          <a:xfrm>
            <a:off x="6454227" y="1952286"/>
            <a:ext cx="1103254" cy="556288"/>
            <a:chOff x="4518273" y="1677836"/>
            <a:chExt cx="1103254" cy="556288"/>
          </a:xfrm>
        </p:grpSpPr>
        <p:sp>
          <p:nvSpPr>
            <p:cNvPr id="120" name="Cloud 119">
              <a:extLst>
                <a:ext uri="{FF2B5EF4-FFF2-40B4-BE49-F238E27FC236}">
                  <a16:creationId xmlns:a16="http://schemas.microsoft.com/office/drawing/2014/main" id="{F6C716AF-71D3-4447-BE09-D9688AC1B5DF}"/>
                </a:ext>
              </a:extLst>
            </p:cNvPr>
            <p:cNvSpPr/>
            <p:nvPr/>
          </p:nvSpPr>
          <p:spPr>
            <a:xfrm>
              <a:off x="4518273" y="1677836"/>
              <a:ext cx="1103254" cy="556288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775C28A-2A70-4A7E-AB2F-46D2C9328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4774160" y="1776040"/>
              <a:ext cx="622073" cy="3433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1E17EB79-5FD0-4F93-8C6E-2F65A435D7DD}"/>
              </a:ext>
            </a:extLst>
          </p:cNvPr>
          <p:cNvSpPr txBox="1"/>
          <p:nvPr/>
        </p:nvSpPr>
        <p:spPr>
          <a:xfrm>
            <a:off x="6197038" y="2512273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PMNet #2</a:t>
            </a:r>
          </a:p>
        </p:txBody>
      </p:sp>
      <p:sp>
        <p:nvSpPr>
          <p:cNvPr id="123" name="箭头: 左右 41">
            <a:extLst>
              <a:ext uri="{FF2B5EF4-FFF2-40B4-BE49-F238E27FC236}">
                <a16:creationId xmlns:a16="http://schemas.microsoft.com/office/drawing/2014/main" id="{441CFBE9-0C4F-4DBC-936E-C91BF2B48122}"/>
              </a:ext>
            </a:extLst>
          </p:cNvPr>
          <p:cNvSpPr/>
          <p:nvPr/>
        </p:nvSpPr>
        <p:spPr>
          <a:xfrm>
            <a:off x="7554020" y="2074870"/>
            <a:ext cx="1028953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F78CC639-A63E-4D38-AC93-211644ADBF6C}"/>
              </a:ext>
            </a:extLst>
          </p:cNvPr>
          <p:cNvSpPr/>
          <p:nvPr/>
        </p:nvSpPr>
        <p:spPr>
          <a:xfrm rot="200816">
            <a:off x="3197984" y="3118107"/>
            <a:ext cx="1888877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124" name="Arrow: Right 123">
            <a:extLst>
              <a:ext uri="{FF2B5EF4-FFF2-40B4-BE49-F238E27FC236}">
                <a16:creationId xmlns:a16="http://schemas.microsoft.com/office/drawing/2014/main" id="{E404669B-B39D-4137-A4AE-C9BD8D773B1D}"/>
              </a:ext>
            </a:extLst>
          </p:cNvPr>
          <p:cNvSpPr/>
          <p:nvPr/>
        </p:nvSpPr>
        <p:spPr>
          <a:xfrm rot="200816">
            <a:off x="5128442" y="3264669"/>
            <a:ext cx="1888877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125" name="Arrow: Right 124">
            <a:extLst>
              <a:ext uri="{FF2B5EF4-FFF2-40B4-BE49-F238E27FC236}">
                <a16:creationId xmlns:a16="http://schemas.microsoft.com/office/drawing/2014/main" id="{52124BA8-7F61-4BD7-9703-0D96B7BFE1A0}"/>
              </a:ext>
            </a:extLst>
          </p:cNvPr>
          <p:cNvSpPr/>
          <p:nvPr/>
        </p:nvSpPr>
        <p:spPr>
          <a:xfrm rot="200816">
            <a:off x="7092856" y="3376362"/>
            <a:ext cx="1888877" cy="55230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126" name="Arrow: Right 125">
            <a:extLst>
              <a:ext uri="{FF2B5EF4-FFF2-40B4-BE49-F238E27FC236}">
                <a16:creationId xmlns:a16="http://schemas.microsoft.com/office/drawing/2014/main" id="{97CD67DF-FC1B-40E8-BC54-5265E38BE08C}"/>
              </a:ext>
            </a:extLst>
          </p:cNvPr>
          <p:cNvSpPr/>
          <p:nvPr/>
        </p:nvSpPr>
        <p:spPr>
          <a:xfrm rot="5400000">
            <a:off x="4552079" y="3875868"/>
            <a:ext cx="724280" cy="38624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0D98259-B76A-4AD5-BB7E-7689E3353C22}"/>
              </a:ext>
            </a:extLst>
          </p:cNvPr>
          <p:cNvSpPr txBox="1"/>
          <p:nvPr/>
        </p:nvSpPr>
        <p:spPr>
          <a:xfrm>
            <a:off x="4139737" y="3826163"/>
            <a:ext cx="70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Log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05417FE-DE83-41E8-8CD3-F8BFD44BFE70}"/>
              </a:ext>
            </a:extLst>
          </p:cNvPr>
          <p:cNvSpPr txBox="1"/>
          <p:nvPr/>
        </p:nvSpPr>
        <p:spPr>
          <a:xfrm>
            <a:off x="6077352" y="3987350"/>
            <a:ext cx="70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Log</a:t>
            </a:r>
          </a:p>
        </p:txBody>
      </p:sp>
      <p:sp>
        <p:nvSpPr>
          <p:cNvPr id="130" name="Arrow: Right 129">
            <a:extLst>
              <a:ext uri="{FF2B5EF4-FFF2-40B4-BE49-F238E27FC236}">
                <a16:creationId xmlns:a16="http://schemas.microsoft.com/office/drawing/2014/main" id="{5B756759-F744-4DE3-AA5B-0DCFD404A76C}"/>
              </a:ext>
            </a:extLst>
          </p:cNvPr>
          <p:cNvSpPr/>
          <p:nvPr/>
        </p:nvSpPr>
        <p:spPr>
          <a:xfrm rot="21447258" flipH="1">
            <a:off x="3173725" y="4743847"/>
            <a:ext cx="3799167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D9EAB84E-96A3-4B77-A108-919C7F70F332}"/>
              </a:ext>
            </a:extLst>
          </p:cNvPr>
          <p:cNvSpPr/>
          <p:nvPr/>
        </p:nvSpPr>
        <p:spPr>
          <a:xfrm rot="21447258" flipH="1">
            <a:off x="3176196" y="4342062"/>
            <a:ext cx="1836912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53EBAAB0-E2D5-4E36-A531-BBB6104EF5D2}"/>
              </a:ext>
            </a:extLst>
          </p:cNvPr>
          <p:cNvSpPr/>
          <p:nvPr/>
        </p:nvSpPr>
        <p:spPr>
          <a:xfrm>
            <a:off x="3622265" y="2798397"/>
            <a:ext cx="415263" cy="4155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5B9BD205-6E44-4AB4-9FAF-8BFB8A185810}"/>
              </a:ext>
            </a:extLst>
          </p:cNvPr>
          <p:cNvSpPr/>
          <p:nvPr/>
        </p:nvSpPr>
        <p:spPr>
          <a:xfrm>
            <a:off x="3761541" y="3846388"/>
            <a:ext cx="415263" cy="4155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A8C2DCD5-BACA-4595-B655-C48092DD1BE4}"/>
              </a:ext>
            </a:extLst>
          </p:cNvPr>
          <p:cNvSpPr/>
          <p:nvPr/>
        </p:nvSpPr>
        <p:spPr>
          <a:xfrm>
            <a:off x="5659600" y="3960502"/>
            <a:ext cx="415263" cy="4155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2AB3B1C-3BE4-4A62-A20F-0FF0C9725493}"/>
              </a:ext>
            </a:extLst>
          </p:cNvPr>
          <p:cNvGrpSpPr/>
          <p:nvPr/>
        </p:nvGrpSpPr>
        <p:grpSpPr>
          <a:xfrm>
            <a:off x="1409218" y="3418453"/>
            <a:ext cx="151106" cy="2421908"/>
            <a:chOff x="1177459" y="3374756"/>
            <a:chExt cx="130976" cy="2050515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23AC3FA-DFDA-48AA-868D-151F063171F1}"/>
                </a:ext>
              </a:extLst>
            </p:cNvPr>
            <p:cNvCxnSpPr>
              <a:cxnSpLocks/>
            </p:cNvCxnSpPr>
            <p:nvPr/>
          </p:nvCxnSpPr>
          <p:spPr>
            <a:xfrm>
              <a:off x="1247614" y="3374756"/>
              <a:ext cx="0" cy="2034152"/>
            </a:xfrm>
            <a:prstGeom prst="line">
              <a:avLst/>
            </a:prstGeom>
            <a:ln w="50800"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25D8E64-61B4-4322-8211-96C818CE9CAB}"/>
                </a:ext>
              </a:extLst>
            </p:cNvPr>
            <p:cNvCxnSpPr/>
            <p:nvPr/>
          </p:nvCxnSpPr>
          <p:spPr>
            <a:xfrm>
              <a:off x="1178405" y="3374756"/>
              <a:ext cx="130030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EF361BD-8E54-4E21-9A34-3F39F382663D}"/>
                </a:ext>
              </a:extLst>
            </p:cNvPr>
            <p:cNvCxnSpPr/>
            <p:nvPr/>
          </p:nvCxnSpPr>
          <p:spPr>
            <a:xfrm>
              <a:off x="1177459" y="5425271"/>
              <a:ext cx="130030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CA0D693-C586-4155-9C25-C32A0418DBD7}"/>
              </a:ext>
            </a:extLst>
          </p:cNvPr>
          <p:cNvGrpSpPr/>
          <p:nvPr/>
        </p:nvGrpSpPr>
        <p:grpSpPr>
          <a:xfrm>
            <a:off x="2247755" y="3418453"/>
            <a:ext cx="175915" cy="1750313"/>
            <a:chOff x="1177459" y="3374756"/>
            <a:chExt cx="130976" cy="2050515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57E4756-757E-4868-B1A9-11FEA98E4C7A}"/>
                </a:ext>
              </a:extLst>
            </p:cNvPr>
            <p:cNvCxnSpPr>
              <a:cxnSpLocks/>
            </p:cNvCxnSpPr>
            <p:nvPr/>
          </p:nvCxnSpPr>
          <p:spPr>
            <a:xfrm>
              <a:off x="1247614" y="3374756"/>
              <a:ext cx="0" cy="2034152"/>
            </a:xfrm>
            <a:prstGeom prst="line">
              <a:avLst/>
            </a:prstGeom>
            <a:ln w="50800">
              <a:solidFill>
                <a:schemeClr val="accent6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8C3F81-6F88-4FC2-A806-F06C6A9A8B53}"/>
                </a:ext>
              </a:extLst>
            </p:cNvPr>
            <p:cNvCxnSpPr/>
            <p:nvPr/>
          </p:nvCxnSpPr>
          <p:spPr>
            <a:xfrm>
              <a:off x="1178405" y="3374756"/>
              <a:ext cx="130030" cy="0"/>
            </a:xfrm>
            <a:prstGeom prst="line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E6F9B84-B37E-4F56-BB2A-80976C1C3CFB}"/>
                </a:ext>
              </a:extLst>
            </p:cNvPr>
            <p:cNvCxnSpPr/>
            <p:nvPr/>
          </p:nvCxnSpPr>
          <p:spPr>
            <a:xfrm>
              <a:off x="1177459" y="5425271"/>
              <a:ext cx="130030" cy="0"/>
            </a:xfrm>
            <a:prstGeom prst="line">
              <a:avLst/>
            </a:prstGeom>
            <a:ln w="508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B2661A36-3746-4117-B914-AC31C39BF1E6}"/>
              </a:ext>
            </a:extLst>
          </p:cNvPr>
          <p:cNvSpPr txBox="1"/>
          <p:nvPr/>
        </p:nvSpPr>
        <p:spPr>
          <a:xfrm rot="16200000">
            <a:off x="118093" y="4120510"/>
            <a:ext cx="21195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C00000"/>
                </a:solidFill>
              </a:rPr>
              <a:t>Replication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4287ADE-673F-4E0D-A747-C1C4139D8ECC}"/>
              </a:ext>
            </a:extLst>
          </p:cNvPr>
          <p:cNvSpPr txBox="1"/>
          <p:nvPr/>
        </p:nvSpPr>
        <p:spPr>
          <a:xfrm rot="16200000">
            <a:off x="959958" y="4083016"/>
            <a:ext cx="20293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en-US" sz="2200" b="1" dirty="0" err="1">
                <a:solidFill>
                  <a:schemeClr val="accent6">
                    <a:lumMod val="50000"/>
                  </a:schemeClr>
                </a:solidFill>
              </a:rPr>
              <a:t>PMNet</a:t>
            </a:r>
            <a:endParaRPr lang="en-US" sz="2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B4D9CA4-EA4E-4193-BF38-CFDBE24CAC4C}"/>
              </a:ext>
            </a:extLst>
          </p:cNvPr>
          <p:cNvSpPr/>
          <p:nvPr/>
        </p:nvSpPr>
        <p:spPr>
          <a:xfrm>
            <a:off x="2662562" y="4652544"/>
            <a:ext cx="415263" cy="4155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34012606-B58C-4F3C-98BD-9077ED943A3B}"/>
              </a:ext>
            </a:extLst>
          </p:cNvPr>
          <p:cNvSpPr/>
          <p:nvPr/>
        </p:nvSpPr>
        <p:spPr>
          <a:xfrm rot="5400000">
            <a:off x="6459147" y="4104502"/>
            <a:ext cx="724280" cy="38624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DDA534-2564-41CB-A05B-ABAF3398E809}"/>
              </a:ext>
            </a:extLst>
          </p:cNvPr>
          <p:cNvSpPr txBox="1"/>
          <p:nvPr/>
        </p:nvSpPr>
        <p:spPr>
          <a:xfrm>
            <a:off x="740898" y="799393"/>
            <a:ext cx="1123807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/>
              <a:t>The client sends the request and waits for 2 ACKs</a:t>
            </a:r>
          </a:p>
          <a:p>
            <a:pPr>
              <a:lnSpc>
                <a:spcPct val="90000"/>
              </a:lnSpc>
            </a:pPr>
            <a:r>
              <a:rPr lang="en-US" sz="2400" err="1"/>
              <a:t>PMNet</a:t>
            </a:r>
            <a:r>
              <a:rPr lang="en-US" sz="2400"/>
              <a:t> #1 and #2 log the request and send ACK to the client</a:t>
            </a:r>
          </a:p>
          <a:p>
            <a:pPr>
              <a:lnSpc>
                <a:spcPct val="90000"/>
              </a:lnSpc>
            </a:pPr>
            <a:r>
              <a:rPr lang="en-US" sz="2400"/>
              <a:t>Client waits until it receives both ACKs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A75B859-C632-4BED-8D67-06BA5BF07CC1}"/>
              </a:ext>
            </a:extLst>
          </p:cNvPr>
          <p:cNvSpPr/>
          <p:nvPr/>
        </p:nvSpPr>
        <p:spPr>
          <a:xfrm>
            <a:off x="397812" y="836032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7056FA71-EC62-46CA-B13F-17B93C0A0BDF}"/>
              </a:ext>
            </a:extLst>
          </p:cNvPr>
          <p:cNvSpPr/>
          <p:nvPr/>
        </p:nvSpPr>
        <p:spPr>
          <a:xfrm>
            <a:off x="397811" y="1168393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BE45633A-2B94-450D-B313-EFD963C45938}"/>
              </a:ext>
            </a:extLst>
          </p:cNvPr>
          <p:cNvSpPr/>
          <p:nvPr/>
        </p:nvSpPr>
        <p:spPr>
          <a:xfrm>
            <a:off x="397811" y="1521958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pic>
        <p:nvPicPr>
          <p:cNvPr id="150" name="Graphic 149" descr="Hourglass Finished with solid fill">
            <a:extLst>
              <a:ext uri="{FF2B5EF4-FFF2-40B4-BE49-F238E27FC236}">
                <a16:creationId xmlns:a16="http://schemas.microsoft.com/office/drawing/2014/main" id="{58C4DA03-A14E-4E3C-9DDE-21C9787E6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594" y="3366395"/>
            <a:ext cx="720818" cy="720818"/>
          </a:xfrm>
          <a:prstGeom prst="rect">
            <a:avLst/>
          </a:prstGeom>
        </p:spPr>
      </p:pic>
      <p:sp>
        <p:nvSpPr>
          <p:cNvPr id="140" name="Arrow: Right 139">
            <a:extLst>
              <a:ext uri="{FF2B5EF4-FFF2-40B4-BE49-F238E27FC236}">
                <a16:creationId xmlns:a16="http://schemas.microsoft.com/office/drawing/2014/main" id="{AF12FF89-4E7C-48DB-BF99-A10BD392E724}"/>
              </a:ext>
            </a:extLst>
          </p:cNvPr>
          <p:cNvSpPr/>
          <p:nvPr/>
        </p:nvSpPr>
        <p:spPr>
          <a:xfrm rot="21447258" flipH="1">
            <a:off x="3193574" y="5364227"/>
            <a:ext cx="5741008" cy="58239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Response</a:t>
            </a:r>
          </a:p>
        </p:txBody>
      </p:sp>
      <p:sp>
        <p:nvSpPr>
          <p:cNvPr id="151" name="Arrow: Right 150">
            <a:extLst>
              <a:ext uri="{FF2B5EF4-FFF2-40B4-BE49-F238E27FC236}">
                <a16:creationId xmlns:a16="http://schemas.microsoft.com/office/drawing/2014/main" id="{144979D4-8066-4E10-9885-37AE1860FF78}"/>
              </a:ext>
            </a:extLst>
          </p:cNvPr>
          <p:cNvSpPr/>
          <p:nvPr/>
        </p:nvSpPr>
        <p:spPr>
          <a:xfrm rot="21447258" flipH="1">
            <a:off x="9031457" y="4818299"/>
            <a:ext cx="1866347" cy="58239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8296EA7-F53E-4524-9CD9-81214E566353}"/>
              </a:ext>
            </a:extLst>
          </p:cNvPr>
          <p:cNvSpPr txBox="1"/>
          <p:nvPr/>
        </p:nvSpPr>
        <p:spPr>
          <a:xfrm>
            <a:off x="7531641" y="4083221"/>
            <a:ext cx="1202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3"/>
                </a:solidFill>
              </a:rPr>
              <a:t>Process</a:t>
            </a:r>
          </a:p>
        </p:txBody>
      </p: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556CE103-16BF-4BE6-A1C9-F89A70E80A41}"/>
              </a:ext>
            </a:extLst>
          </p:cNvPr>
          <p:cNvSpPr/>
          <p:nvPr/>
        </p:nvSpPr>
        <p:spPr>
          <a:xfrm rot="5400000">
            <a:off x="8493655" y="4831200"/>
            <a:ext cx="577657" cy="38624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AA0867A-1F9B-4158-9D8D-FFE9B552D3EE}"/>
              </a:ext>
            </a:extLst>
          </p:cNvPr>
          <p:cNvSpPr txBox="1"/>
          <p:nvPr/>
        </p:nvSpPr>
        <p:spPr>
          <a:xfrm>
            <a:off x="7705902" y="4789107"/>
            <a:ext cx="1043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3"/>
                </a:solidFill>
              </a:rPr>
              <a:t>Wait</a:t>
            </a:r>
          </a:p>
        </p:txBody>
      </p:sp>
      <p:sp>
        <p:nvSpPr>
          <p:cNvPr id="155" name="Arrow: Right 154">
            <a:extLst>
              <a:ext uri="{FF2B5EF4-FFF2-40B4-BE49-F238E27FC236}">
                <a16:creationId xmlns:a16="http://schemas.microsoft.com/office/drawing/2014/main" id="{E1B5A453-9A9D-4CDF-ADBA-8E65CC16FD40}"/>
              </a:ext>
            </a:extLst>
          </p:cNvPr>
          <p:cNvSpPr/>
          <p:nvPr/>
        </p:nvSpPr>
        <p:spPr>
          <a:xfrm rot="5400000">
            <a:off x="8420622" y="4180230"/>
            <a:ext cx="724280" cy="38624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B4098FD-98E6-4628-818D-9AF624CC8091}"/>
              </a:ext>
            </a:extLst>
          </p:cNvPr>
          <p:cNvSpPr txBox="1"/>
          <p:nvPr/>
        </p:nvSpPr>
        <p:spPr>
          <a:xfrm>
            <a:off x="10931422" y="4316451"/>
            <a:ext cx="1182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3"/>
                </a:solidFill>
              </a:rPr>
              <a:t>Process</a:t>
            </a:r>
          </a:p>
        </p:txBody>
      </p:sp>
      <p:sp>
        <p:nvSpPr>
          <p:cNvPr id="157" name="Arrow: Right 156">
            <a:extLst>
              <a:ext uri="{FF2B5EF4-FFF2-40B4-BE49-F238E27FC236}">
                <a16:creationId xmlns:a16="http://schemas.microsoft.com/office/drawing/2014/main" id="{7021B510-EAE1-48FA-AC6E-2AF482F2E3B8}"/>
              </a:ext>
            </a:extLst>
          </p:cNvPr>
          <p:cNvSpPr/>
          <p:nvPr/>
        </p:nvSpPr>
        <p:spPr>
          <a:xfrm rot="5400000">
            <a:off x="10410159" y="4333395"/>
            <a:ext cx="724280" cy="38624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429472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D7B14-6872-4605-BD56-3BFD5EC7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10" y="208448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PMNet</a:t>
            </a:r>
            <a:r>
              <a:rPr lang="en-US" dirty="0">
                <a:latin typeface="+mn-lt"/>
              </a:rPr>
              <a:t> Use-cases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EA75B-9046-4417-89D9-F6B28997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35</a:t>
            </a:fld>
            <a:endParaRPr lang="en-US"/>
          </a:p>
        </p:txBody>
      </p:sp>
      <p:sp>
        <p:nvSpPr>
          <p:cNvPr id="81" name="Slide Number Placeholder 3">
            <a:extLst>
              <a:ext uri="{FF2B5EF4-FFF2-40B4-BE49-F238E27FC236}">
                <a16:creationId xmlns:a16="http://schemas.microsoft.com/office/drawing/2014/main" id="{2329E8D0-50A6-F455-E3E7-581E10365023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B21A2DE-06E9-498E-AB8C-B9260A269C9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2A4C949-BFFD-DCE2-E5AF-E2E40B8856A2}"/>
              </a:ext>
            </a:extLst>
          </p:cNvPr>
          <p:cNvSpPr txBox="1"/>
          <p:nvPr/>
        </p:nvSpPr>
        <p:spPr>
          <a:xfrm>
            <a:off x="4585873" y="3014120"/>
            <a:ext cx="2406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Replication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DD8C33-41D1-0A7A-FB84-A314239F0039}"/>
              </a:ext>
            </a:extLst>
          </p:cNvPr>
          <p:cNvGrpSpPr/>
          <p:nvPr/>
        </p:nvGrpSpPr>
        <p:grpSpPr>
          <a:xfrm>
            <a:off x="1863965" y="1936624"/>
            <a:ext cx="7835281" cy="742657"/>
            <a:chOff x="3161123" y="1936624"/>
            <a:chExt cx="5585306" cy="529396"/>
          </a:xfrm>
        </p:grpSpPr>
        <p:sp>
          <p:nvSpPr>
            <p:cNvPr id="84" name="箭头: 左右 41">
              <a:extLst>
                <a:ext uri="{FF2B5EF4-FFF2-40B4-BE49-F238E27FC236}">
                  <a16:creationId xmlns:a16="http://schemas.microsoft.com/office/drawing/2014/main" id="{EFAC1F2B-0CFF-F488-8580-C239F5206F59}"/>
                </a:ext>
              </a:extLst>
            </p:cNvPr>
            <p:cNvSpPr/>
            <p:nvPr/>
          </p:nvSpPr>
          <p:spPr>
            <a:xfrm>
              <a:off x="7469462" y="2033598"/>
              <a:ext cx="514651" cy="227857"/>
            </a:xfrm>
            <a:prstGeom prst="left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02D26F5-4DEB-1FBF-75E3-AAF0ECB4BAD4}"/>
                </a:ext>
              </a:extLst>
            </p:cNvPr>
            <p:cNvGrpSpPr/>
            <p:nvPr/>
          </p:nvGrpSpPr>
          <p:grpSpPr>
            <a:xfrm>
              <a:off x="3161123" y="1936624"/>
              <a:ext cx="536092" cy="457593"/>
              <a:chOff x="1501862" y="4072096"/>
              <a:chExt cx="569221" cy="485871"/>
            </a:xfrm>
          </p:grpSpPr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6D3B2B64-BAC1-1463-0CE3-00668B139CC1}"/>
                  </a:ext>
                </a:extLst>
              </p:cNvPr>
              <p:cNvSpPr/>
              <p:nvPr/>
            </p:nvSpPr>
            <p:spPr>
              <a:xfrm>
                <a:off x="1501862" y="4072096"/>
                <a:ext cx="569221" cy="145865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: Rounded Corners 165">
                <a:extLst>
                  <a:ext uri="{FF2B5EF4-FFF2-40B4-BE49-F238E27FC236}">
                    <a16:creationId xmlns:a16="http://schemas.microsoft.com/office/drawing/2014/main" id="{3BECEB93-8CC9-BC1C-F567-9BBE68ECCF39}"/>
                  </a:ext>
                </a:extLst>
              </p:cNvPr>
              <p:cNvSpPr/>
              <p:nvPr/>
            </p:nvSpPr>
            <p:spPr>
              <a:xfrm>
                <a:off x="1501862" y="4242099"/>
                <a:ext cx="569221" cy="145865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: Rounded Corners 166">
                <a:extLst>
                  <a:ext uri="{FF2B5EF4-FFF2-40B4-BE49-F238E27FC236}">
                    <a16:creationId xmlns:a16="http://schemas.microsoft.com/office/drawing/2014/main" id="{C529ECD5-E470-C5FC-A335-82D282F147CA}"/>
                  </a:ext>
                </a:extLst>
              </p:cNvPr>
              <p:cNvSpPr/>
              <p:nvPr/>
            </p:nvSpPr>
            <p:spPr>
              <a:xfrm>
                <a:off x="1501862" y="4412102"/>
                <a:ext cx="569221" cy="145865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A0439B3F-119D-A5CA-C5AC-EBD26C0BBA54}"/>
                  </a:ext>
                </a:extLst>
              </p:cNvPr>
              <p:cNvSpPr/>
              <p:nvPr/>
            </p:nvSpPr>
            <p:spPr>
              <a:xfrm>
                <a:off x="1560871" y="4126030"/>
                <a:ext cx="37997" cy="37997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D1EB0B3A-E9B6-65FA-5DEF-51ABBECD9DEA}"/>
                  </a:ext>
                </a:extLst>
              </p:cNvPr>
              <p:cNvSpPr/>
              <p:nvPr/>
            </p:nvSpPr>
            <p:spPr>
              <a:xfrm>
                <a:off x="1560871" y="4296033"/>
                <a:ext cx="37997" cy="37997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9184BA02-7D51-6D1B-B127-76AB8859D75D}"/>
                  </a:ext>
                </a:extLst>
              </p:cNvPr>
              <p:cNvSpPr/>
              <p:nvPr/>
            </p:nvSpPr>
            <p:spPr>
              <a:xfrm>
                <a:off x="1560871" y="4466036"/>
                <a:ext cx="37997" cy="37997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C4371693-6F0C-60A0-45B6-E654544C4805}"/>
                  </a:ext>
                </a:extLst>
              </p:cNvPr>
              <p:cNvCxnSpPr/>
              <p:nvPr/>
            </p:nvCxnSpPr>
            <p:spPr>
              <a:xfrm>
                <a:off x="1655009" y="4145028"/>
                <a:ext cx="356919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7F8FA45A-F312-D13E-0C9C-99B4AFF41E97}"/>
                  </a:ext>
                </a:extLst>
              </p:cNvPr>
              <p:cNvCxnSpPr/>
              <p:nvPr/>
            </p:nvCxnSpPr>
            <p:spPr>
              <a:xfrm>
                <a:off x="1655009" y="4315031"/>
                <a:ext cx="356919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73C338A9-B6E7-C04A-D7CB-7BD4F291EF80}"/>
                  </a:ext>
                </a:extLst>
              </p:cNvPr>
              <p:cNvCxnSpPr/>
              <p:nvPr/>
            </p:nvCxnSpPr>
            <p:spPr>
              <a:xfrm>
                <a:off x="1655009" y="4485035"/>
                <a:ext cx="356919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80B4352-61E1-6BBE-7F72-CE0C3755D520}"/>
                </a:ext>
              </a:extLst>
            </p:cNvPr>
            <p:cNvGrpSpPr/>
            <p:nvPr/>
          </p:nvGrpSpPr>
          <p:grpSpPr>
            <a:xfrm>
              <a:off x="6941650" y="1937545"/>
              <a:ext cx="759399" cy="528475"/>
              <a:chOff x="7301764" y="4072096"/>
              <a:chExt cx="835075" cy="581139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3C89C5F4-68BD-F450-94B3-B6EA58629DC7}"/>
                  </a:ext>
                </a:extLst>
              </p:cNvPr>
              <p:cNvGrpSpPr/>
              <p:nvPr/>
            </p:nvGrpSpPr>
            <p:grpSpPr>
              <a:xfrm>
                <a:off x="7301764" y="4072096"/>
                <a:ext cx="541665" cy="462350"/>
                <a:chOff x="1023046" y="2182983"/>
                <a:chExt cx="1598140" cy="1364127"/>
              </a:xfrm>
            </p:grpSpPr>
            <p:sp>
              <p:nvSpPr>
                <p:cNvPr id="112" name="Rectangle: Rounded Corners 111">
                  <a:extLst>
                    <a:ext uri="{FF2B5EF4-FFF2-40B4-BE49-F238E27FC236}">
                      <a16:creationId xmlns:a16="http://schemas.microsoft.com/office/drawing/2014/main" id="{41FD1C8F-6A3B-3B6C-BC70-BB500EFEEECC}"/>
                    </a:ext>
                  </a:extLst>
                </p:cNvPr>
                <p:cNvSpPr/>
                <p:nvPr/>
              </p:nvSpPr>
              <p:spPr>
                <a:xfrm>
                  <a:off x="1023046" y="2182983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: Rounded Corners 112">
                  <a:extLst>
                    <a:ext uri="{FF2B5EF4-FFF2-40B4-BE49-F238E27FC236}">
                      <a16:creationId xmlns:a16="http://schemas.microsoft.com/office/drawing/2014/main" id="{C605DBB0-B017-9366-192B-BA69B029EDE6}"/>
                    </a:ext>
                  </a:extLst>
                </p:cNvPr>
                <p:cNvSpPr/>
                <p:nvPr/>
              </p:nvSpPr>
              <p:spPr>
                <a:xfrm>
                  <a:off x="1023046" y="2660282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: Rounded Corners 113">
                  <a:extLst>
                    <a:ext uri="{FF2B5EF4-FFF2-40B4-BE49-F238E27FC236}">
                      <a16:creationId xmlns:a16="http://schemas.microsoft.com/office/drawing/2014/main" id="{9E564477-2C40-DC7A-34E5-D25438EBADDD}"/>
                    </a:ext>
                  </a:extLst>
                </p:cNvPr>
                <p:cNvSpPr/>
                <p:nvPr/>
              </p:nvSpPr>
              <p:spPr>
                <a:xfrm>
                  <a:off x="1023046" y="3137582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47388ED9-CAA7-9CD2-899B-693618BD54E6}"/>
                    </a:ext>
                  </a:extLst>
                </p:cNvPr>
                <p:cNvSpPr/>
                <p:nvPr/>
              </p:nvSpPr>
              <p:spPr>
                <a:xfrm>
                  <a:off x="1188720" y="2334407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3DB39FA4-A9C4-E96E-B287-A30AA7C23983}"/>
                    </a:ext>
                  </a:extLst>
                </p:cNvPr>
                <p:cNvSpPr/>
                <p:nvPr/>
              </p:nvSpPr>
              <p:spPr>
                <a:xfrm>
                  <a:off x="1188720" y="2811706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04C3C2EB-593E-390B-23E9-F5392FB0369F}"/>
                    </a:ext>
                  </a:extLst>
                </p:cNvPr>
                <p:cNvSpPr/>
                <p:nvPr/>
              </p:nvSpPr>
              <p:spPr>
                <a:xfrm>
                  <a:off x="1188720" y="3289006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B42C3E59-71C2-E399-BAF7-07199A82C27B}"/>
                    </a:ext>
                  </a:extLst>
                </p:cNvPr>
                <p:cNvCxnSpPr/>
                <p:nvPr/>
              </p:nvCxnSpPr>
              <p:spPr>
                <a:xfrm>
                  <a:off x="1453020" y="2387747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3B98F677-87F8-7065-80B5-485D906092E1}"/>
                    </a:ext>
                  </a:extLst>
                </p:cNvPr>
                <p:cNvCxnSpPr/>
                <p:nvPr/>
              </p:nvCxnSpPr>
              <p:spPr>
                <a:xfrm>
                  <a:off x="1453020" y="2865046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3D81880F-DBC3-96A7-0443-2AFBD85AFA58}"/>
                    </a:ext>
                  </a:extLst>
                </p:cNvPr>
                <p:cNvCxnSpPr/>
                <p:nvPr/>
              </p:nvCxnSpPr>
              <p:spPr>
                <a:xfrm>
                  <a:off x="1453020" y="3342346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1" name="图片 39">
                <a:extLst>
                  <a:ext uri="{FF2B5EF4-FFF2-40B4-BE49-F238E27FC236}">
                    <a16:creationId xmlns:a16="http://schemas.microsoft.com/office/drawing/2014/main" id="{1CEEDCA4-54B7-611F-300B-F54F12ECC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2215" y="4341879"/>
                <a:ext cx="304624" cy="311356"/>
              </a:xfrm>
              <a:prstGeom prst="rect">
                <a:avLst/>
              </a:prstGeom>
            </p:spPr>
          </p:pic>
        </p:grpSp>
        <p:sp>
          <p:nvSpPr>
            <p:cNvPr id="89" name="箭头: 左右 41">
              <a:extLst>
                <a:ext uri="{FF2B5EF4-FFF2-40B4-BE49-F238E27FC236}">
                  <a16:creationId xmlns:a16="http://schemas.microsoft.com/office/drawing/2014/main" id="{19B50059-52EA-5FF0-6659-2F8E125C0B5C}"/>
                </a:ext>
              </a:extLst>
            </p:cNvPr>
            <p:cNvSpPr/>
            <p:nvPr/>
          </p:nvSpPr>
          <p:spPr>
            <a:xfrm>
              <a:off x="3708897" y="2050493"/>
              <a:ext cx="514651" cy="227857"/>
            </a:xfrm>
            <a:prstGeom prst="left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6ECA12B-9688-9011-893E-5F365F2DABFA}"/>
                </a:ext>
              </a:extLst>
            </p:cNvPr>
            <p:cNvGrpSpPr/>
            <p:nvPr/>
          </p:nvGrpSpPr>
          <p:grpSpPr>
            <a:xfrm>
              <a:off x="4231232" y="1943604"/>
              <a:ext cx="848213" cy="427690"/>
              <a:chOff x="4518273" y="1677836"/>
              <a:chExt cx="1103254" cy="556288"/>
            </a:xfrm>
          </p:grpSpPr>
          <p:sp>
            <p:nvSpPr>
              <p:cNvPr id="108" name="Cloud 107">
                <a:extLst>
                  <a:ext uri="{FF2B5EF4-FFF2-40B4-BE49-F238E27FC236}">
                    <a16:creationId xmlns:a16="http://schemas.microsoft.com/office/drawing/2014/main" id="{10F2DBA9-7685-A3D2-D97D-FA998B5C9374}"/>
                  </a:ext>
                </a:extLst>
              </p:cNvPr>
              <p:cNvSpPr/>
              <p:nvPr/>
            </p:nvSpPr>
            <p:spPr>
              <a:xfrm>
                <a:off x="4518273" y="1677836"/>
                <a:ext cx="1103254" cy="556288"/>
              </a:xfrm>
              <a:prstGeom prst="clou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0D1C33A4-70FA-4FD3-CA15-E6A86686AB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955" b="24711"/>
              <a:stretch/>
            </p:blipFill>
            <p:spPr>
              <a:xfrm>
                <a:off x="4774160" y="1776040"/>
                <a:ext cx="622073" cy="34339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</p:pic>
        </p:grpSp>
        <p:sp>
          <p:nvSpPr>
            <p:cNvPr id="91" name="箭头: 左右 41">
              <a:extLst>
                <a:ext uri="{FF2B5EF4-FFF2-40B4-BE49-F238E27FC236}">
                  <a16:creationId xmlns:a16="http://schemas.microsoft.com/office/drawing/2014/main" id="{B34702D5-C78C-E9CB-7A2E-599919503255}"/>
                </a:ext>
              </a:extLst>
            </p:cNvPr>
            <p:cNvSpPr/>
            <p:nvPr/>
          </p:nvSpPr>
          <p:spPr>
            <a:xfrm>
              <a:off x="5064253" y="2044889"/>
              <a:ext cx="514651" cy="227857"/>
            </a:xfrm>
            <a:prstGeom prst="left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箭头: 左右 41">
              <a:extLst>
                <a:ext uri="{FF2B5EF4-FFF2-40B4-BE49-F238E27FC236}">
                  <a16:creationId xmlns:a16="http://schemas.microsoft.com/office/drawing/2014/main" id="{E724FF41-80C9-C82E-E3DE-FDC4AA7ED85A}"/>
                </a:ext>
              </a:extLst>
            </p:cNvPr>
            <p:cNvSpPr/>
            <p:nvPr/>
          </p:nvSpPr>
          <p:spPr>
            <a:xfrm>
              <a:off x="6432704" y="2033599"/>
              <a:ext cx="514651" cy="227857"/>
            </a:xfrm>
            <a:prstGeom prst="left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C9C34A7-C063-7E88-BF96-92D4EDD9E16A}"/>
                </a:ext>
              </a:extLst>
            </p:cNvPr>
            <p:cNvGrpSpPr/>
            <p:nvPr/>
          </p:nvGrpSpPr>
          <p:grpSpPr>
            <a:xfrm>
              <a:off x="5572809" y="1957070"/>
              <a:ext cx="848213" cy="427690"/>
              <a:chOff x="4518273" y="1677836"/>
              <a:chExt cx="1103254" cy="556288"/>
            </a:xfrm>
          </p:grpSpPr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BD7D5FBD-AF17-E814-0C89-FE2849E0D69F}"/>
                  </a:ext>
                </a:extLst>
              </p:cNvPr>
              <p:cNvSpPr/>
              <p:nvPr/>
            </p:nvSpPr>
            <p:spPr>
              <a:xfrm>
                <a:off x="4518273" y="1677836"/>
                <a:ext cx="1103254" cy="556288"/>
              </a:xfrm>
              <a:prstGeom prst="clou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7" name="Picture 106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FB04D3D3-08D5-5754-3B38-8F44473CFE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955" b="24711"/>
              <a:stretch/>
            </p:blipFill>
            <p:spPr>
              <a:xfrm>
                <a:off x="4774160" y="1776040"/>
                <a:ext cx="622073" cy="34339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</p:pic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E01DE3C-0CBB-8F3C-4F83-23BA678D916F}"/>
                </a:ext>
              </a:extLst>
            </p:cNvPr>
            <p:cNvGrpSpPr/>
            <p:nvPr/>
          </p:nvGrpSpPr>
          <p:grpSpPr>
            <a:xfrm>
              <a:off x="7987030" y="1937545"/>
              <a:ext cx="759399" cy="528475"/>
              <a:chOff x="7301764" y="4072096"/>
              <a:chExt cx="835075" cy="581139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2D90688-58BF-A59A-B009-D3C6B1124A88}"/>
                  </a:ext>
                </a:extLst>
              </p:cNvPr>
              <p:cNvGrpSpPr/>
              <p:nvPr/>
            </p:nvGrpSpPr>
            <p:grpSpPr>
              <a:xfrm>
                <a:off x="7301764" y="4072096"/>
                <a:ext cx="541665" cy="462350"/>
                <a:chOff x="1023046" y="2182983"/>
                <a:chExt cx="1598140" cy="1364127"/>
              </a:xfrm>
            </p:grpSpPr>
            <p:sp>
              <p:nvSpPr>
                <p:cNvPr id="97" name="Rectangle: Rounded Corners 96">
                  <a:extLst>
                    <a:ext uri="{FF2B5EF4-FFF2-40B4-BE49-F238E27FC236}">
                      <a16:creationId xmlns:a16="http://schemas.microsoft.com/office/drawing/2014/main" id="{2B7EB553-EE09-C06B-846A-B1C3C250FD52}"/>
                    </a:ext>
                  </a:extLst>
                </p:cNvPr>
                <p:cNvSpPr/>
                <p:nvPr/>
              </p:nvSpPr>
              <p:spPr>
                <a:xfrm>
                  <a:off x="1023046" y="2182983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BAA70935-66EE-FEC8-D048-4462F8CB1E81}"/>
                    </a:ext>
                  </a:extLst>
                </p:cNvPr>
                <p:cNvSpPr/>
                <p:nvPr/>
              </p:nvSpPr>
              <p:spPr>
                <a:xfrm>
                  <a:off x="1023046" y="2660282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4FB4D2AE-5D8D-6973-C3FA-95A886C4F272}"/>
                    </a:ext>
                  </a:extLst>
                </p:cNvPr>
                <p:cNvSpPr/>
                <p:nvPr/>
              </p:nvSpPr>
              <p:spPr>
                <a:xfrm>
                  <a:off x="1023046" y="3137582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DF876AF7-E728-4647-3585-3C482678BE63}"/>
                    </a:ext>
                  </a:extLst>
                </p:cNvPr>
                <p:cNvSpPr/>
                <p:nvPr/>
              </p:nvSpPr>
              <p:spPr>
                <a:xfrm>
                  <a:off x="1188720" y="2334407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12B4DAD-7BF6-823D-166C-5C710348A04A}"/>
                    </a:ext>
                  </a:extLst>
                </p:cNvPr>
                <p:cNvSpPr/>
                <p:nvPr/>
              </p:nvSpPr>
              <p:spPr>
                <a:xfrm>
                  <a:off x="1188720" y="2811706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66D99F64-EE87-4C17-11BB-9DA3DC132A68}"/>
                    </a:ext>
                  </a:extLst>
                </p:cNvPr>
                <p:cNvSpPr/>
                <p:nvPr/>
              </p:nvSpPr>
              <p:spPr>
                <a:xfrm>
                  <a:off x="1188720" y="3289006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B0E018B-7E7B-151D-6E83-B246036B3270}"/>
                    </a:ext>
                  </a:extLst>
                </p:cNvPr>
                <p:cNvCxnSpPr/>
                <p:nvPr/>
              </p:nvCxnSpPr>
              <p:spPr>
                <a:xfrm>
                  <a:off x="1453020" y="2387747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B5569729-2EC1-20FB-F889-A5436BAD24EF}"/>
                    </a:ext>
                  </a:extLst>
                </p:cNvPr>
                <p:cNvCxnSpPr/>
                <p:nvPr/>
              </p:nvCxnSpPr>
              <p:spPr>
                <a:xfrm>
                  <a:off x="1453020" y="2865046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9ED50683-768F-7CA1-CADF-ADA2E96C2FEA}"/>
                    </a:ext>
                  </a:extLst>
                </p:cNvPr>
                <p:cNvCxnSpPr/>
                <p:nvPr/>
              </p:nvCxnSpPr>
              <p:spPr>
                <a:xfrm>
                  <a:off x="1453020" y="3342346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6" name="图片 39">
                <a:extLst>
                  <a:ext uri="{FF2B5EF4-FFF2-40B4-BE49-F238E27FC236}">
                    <a16:creationId xmlns:a16="http://schemas.microsoft.com/office/drawing/2014/main" id="{25FFE6BA-EB6E-A19C-7B14-5EBE907223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2215" y="4341879"/>
                <a:ext cx="304624" cy="311356"/>
              </a:xfrm>
              <a:prstGeom prst="rect">
                <a:avLst/>
              </a:prstGeom>
            </p:spPr>
          </p:pic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A52C980-F4F4-C818-3ECB-FFA7AD278B4A}"/>
              </a:ext>
            </a:extLst>
          </p:cNvPr>
          <p:cNvGrpSpPr/>
          <p:nvPr/>
        </p:nvGrpSpPr>
        <p:grpSpPr>
          <a:xfrm>
            <a:off x="2302081" y="4354394"/>
            <a:ext cx="6910640" cy="1182506"/>
            <a:chOff x="3551982" y="4579651"/>
            <a:chExt cx="4567574" cy="781575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7D0A28CB-A89E-9A8B-AB97-7FA2EA629A2F}"/>
                </a:ext>
              </a:extLst>
            </p:cNvPr>
            <p:cNvGrpSpPr/>
            <p:nvPr/>
          </p:nvGrpSpPr>
          <p:grpSpPr>
            <a:xfrm>
              <a:off x="3551982" y="4732696"/>
              <a:ext cx="536092" cy="457593"/>
              <a:chOff x="1501862" y="4072096"/>
              <a:chExt cx="569221" cy="485871"/>
            </a:xfrm>
          </p:grpSpPr>
          <p:sp>
            <p:nvSpPr>
              <p:cNvPr id="194" name="Rectangle: Rounded Corners 193">
                <a:extLst>
                  <a:ext uri="{FF2B5EF4-FFF2-40B4-BE49-F238E27FC236}">
                    <a16:creationId xmlns:a16="http://schemas.microsoft.com/office/drawing/2014/main" id="{A611C0E9-BDFD-33E9-D507-4BFA310B66CA}"/>
                  </a:ext>
                </a:extLst>
              </p:cNvPr>
              <p:cNvSpPr/>
              <p:nvPr/>
            </p:nvSpPr>
            <p:spPr>
              <a:xfrm>
                <a:off x="1501862" y="4072096"/>
                <a:ext cx="569221" cy="145865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F7F604F8-806C-6331-92EB-91BBAEF20033}"/>
                  </a:ext>
                </a:extLst>
              </p:cNvPr>
              <p:cNvSpPr/>
              <p:nvPr/>
            </p:nvSpPr>
            <p:spPr>
              <a:xfrm>
                <a:off x="1501862" y="4242099"/>
                <a:ext cx="569221" cy="145865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: Rounded Corners 195">
                <a:extLst>
                  <a:ext uri="{FF2B5EF4-FFF2-40B4-BE49-F238E27FC236}">
                    <a16:creationId xmlns:a16="http://schemas.microsoft.com/office/drawing/2014/main" id="{DE834E5F-0722-6EC6-99F1-ACD6BB15A994}"/>
                  </a:ext>
                </a:extLst>
              </p:cNvPr>
              <p:cNvSpPr/>
              <p:nvPr/>
            </p:nvSpPr>
            <p:spPr>
              <a:xfrm>
                <a:off x="1501862" y="4412102"/>
                <a:ext cx="569221" cy="145865"/>
              </a:xfrm>
              <a:prstGeom prst="round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8C82BCFC-D68E-B7C7-E9C7-2F8E0B11E328}"/>
                  </a:ext>
                </a:extLst>
              </p:cNvPr>
              <p:cNvSpPr/>
              <p:nvPr/>
            </p:nvSpPr>
            <p:spPr>
              <a:xfrm>
                <a:off x="1560871" y="4126030"/>
                <a:ext cx="37997" cy="37997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94F04313-20F7-57C5-7A92-6D59AA0CB54A}"/>
                  </a:ext>
                </a:extLst>
              </p:cNvPr>
              <p:cNvSpPr/>
              <p:nvPr/>
            </p:nvSpPr>
            <p:spPr>
              <a:xfrm>
                <a:off x="1560871" y="4296033"/>
                <a:ext cx="37997" cy="37997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7C640C-BB6A-EA4C-EE12-4C8B099266C2}"/>
                  </a:ext>
                </a:extLst>
              </p:cNvPr>
              <p:cNvSpPr/>
              <p:nvPr/>
            </p:nvSpPr>
            <p:spPr>
              <a:xfrm>
                <a:off x="1560871" y="4466036"/>
                <a:ext cx="37997" cy="37997"/>
              </a:xfrm>
              <a:prstGeom prst="ellipse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47C05605-4A60-CF4B-0DE6-852F38C3365D}"/>
                  </a:ext>
                </a:extLst>
              </p:cNvPr>
              <p:cNvCxnSpPr/>
              <p:nvPr/>
            </p:nvCxnSpPr>
            <p:spPr>
              <a:xfrm>
                <a:off x="1655009" y="4145028"/>
                <a:ext cx="356919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FB7B1AD-16B9-4705-CB78-3E1B61B39257}"/>
                  </a:ext>
                </a:extLst>
              </p:cNvPr>
              <p:cNvCxnSpPr/>
              <p:nvPr/>
            </p:nvCxnSpPr>
            <p:spPr>
              <a:xfrm>
                <a:off x="1655009" y="4315031"/>
                <a:ext cx="356919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13B4AF9-7CF8-0DE9-9D83-AAFC58C1DB34}"/>
                  </a:ext>
                </a:extLst>
              </p:cNvPr>
              <p:cNvCxnSpPr/>
              <p:nvPr/>
            </p:nvCxnSpPr>
            <p:spPr>
              <a:xfrm>
                <a:off x="1655009" y="4485035"/>
                <a:ext cx="356919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54FDBDA-131D-6276-50A6-FB411DD60FEF}"/>
                </a:ext>
              </a:extLst>
            </p:cNvPr>
            <p:cNvGrpSpPr/>
            <p:nvPr/>
          </p:nvGrpSpPr>
          <p:grpSpPr>
            <a:xfrm>
              <a:off x="5438889" y="4719538"/>
              <a:ext cx="848213" cy="427690"/>
              <a:chOff x="4518273" y="1677836"/>
              <a:chExt cx="1103254" cy="556288"/>
            </a:xfrm>
          </p:grpSpPr>
          <p:sp>
            <p:nvSpPr>
              <p:cNvPr id="192" name="Cloud 191">
                <a:extLst>
                  <a:ext uri="{FF2B5EF4-FFF2-40B4-BE49-F238E27FC236}">
                    <a16:creationId xmlns:a16="http://schemas.microsoft.com/office/drawing/2014/main" id="{0F15C733-2269-E309-6721-474E04759EAD}"/>
                  </a:ext>
                </a:extLst>
              </p:cNvPr>
              <p:cNvSpPr/>
              <p:nvPr/>
            </p:nvSpPr>
            <p:spPr>
              <a:xfrm>
                <a:off x="4518273" y="1677836"/>
                <a:ext cx="1103254" cy="556288"/>
              </a:xfrm>
              <a:prstGeom prst="clou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3" name="Picture 192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2B8EC89-6A6E-C7C7-E471-1B3E16B064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955" b="24711"/>
              <a:stretch/>
            </p:blipFill>
            <p:spPr>
              <a:xfrm>
                <a:off x="4774160" y="1776040"/>
                <a:ext cx="622073" cy="34339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</p:pic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9CC0C940-97AE-B0B5-576C-9DD6FEA447AE}"/>
                </a:ext>
              </a:extLst>
            </p:cNvPr>
            <p:cNvGrpSpPr/>
            <p:nvPr/>
          </p:nvGrpSpPr>
          <p:grpSpPr>
            <a:xfrm>
              <a:off x="7360157" y="4706932"/>
              <a:ext cx="759399" cy="528475"/>
              <a:chOff x="7301764" y="4072096"/>
              <a:chExt cx="835075" cy="581139"/>
            </a:xfrm>
          </p:grpSpPr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4BE01991-3914-ED05-7FB4-3795A795F9E4}"/>
                  </a:ext>
                </a:extLst>
              </p:cNvPr>
              <p:cNvGrpSpPr/>
              <p:nvPr/>
            </p:nvGrpSpPr>
            <p:grpSpPr>
              <a:xfrm>
                <a:off x="7301764" y="4072096"/>
                <a:ext cx="541665" cy="462350"/>
                <a:chOff x="1023046" y="2182983"/>
                <a:chExt cx="1598140" cy="1364127"/>
              </a:xfrm>
            </p:grpSpPr>
            <p:sp>
              <p:nvSpPr>
                <p:cNvPr id="183" name="Rectangle: Rounded Corners 182">
                  <a:extLst>
                    <a:ext uri="{FF2B5EF4-FFF2-40B4-BE49-F238E27FC236}">
                      <a16:creationId xmlns:a16="http://schemas.microsoft.com/office/drawing/2014/main" id="{D9656A72-1FF4-B300-E80A-6164CA641383}"/>
                    </a:ext>
                  </a:extLst>
                </p:cNvPr>
                <p:cNvSpPr/>
                <p:nvPr/>
              </p:nvSpPr>
              <p:spPr>
                <a:xfrm>
                  <a:off x="1023046" y="2182983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ectangle: Rounded Corners 183">
                  <a:extLst>
                    <a:ext uri="{FF2B5EF4-FFF2-40B4-BE49-F238E27FC236}">
                      <a16:creationId xmlns:a16="http://schemas.microsoft.com/office/drawing/2014/main" id="{C069C0B8-C650-1443-D103-B6E3B0B0E5D6}"/>
                    </a:ext>
                  </a:extLst>
                </p:cNvPr>
                <p:cNvSpPr/>
                <p:nvPr/>
              </p:nvSpPr>
              <p:spPr>
                <a:xfrm>
                  <a:off x="1023046" y="2660282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Rectangle: Rounded Corners 184">
                  <a:extLst>
                    <a:ext uri="{FF2B5EF4-FFF2-40B4-BE49-F238E27FC236}">
                      <a16:creationId xmlns:a16="http://schemas.microsoft.com/office/drawing/2014/main" id="{A18EF563-14C0-C6F4-65F4-598AB6F8C435}"/>
                    </a:ext>
                  </a:extLst>
                </p:cNvPr>
                <p:cNvSpPr/>
                <p:nvPr/>
              </p:nvSpPr>
              <p:spPr>
                <a:xfrm>
                  <a:off x="1023046" y="3137582"/>
                  <a:ext cx="1598140" cy="409528"/>
                </a:xfrm>
                <a:prstGeom prst="round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E0711AA7-55C4-ED79-874C-3E5398218CD1}"/>
                    </a:ext>
                  </a:extLst>
                </p:cNvPr>
                <p:cNvSpPr/>
                <p:nvPr/>
              </p:nvSpPr>
              <p:spPr>
                <a:xfrm>
                  <a:off x="1188720" y="2334407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4B99A6C2-749A-E3B8-84BB-919988576D97}"/>
                    </a:ext>
                  </a:extLst>
                </p:cNvPr>
                <p:cNvSpPr/>
                <p:nvPr/>
              </p:nvSpPr>
              <p:spPr>
                <a:xfrm>
                  <a:off x="1188720" y="2811706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82C8E492-E73D-8CFC-2AA8-C3419B15B741}"/>
                    </a:ext>
                  </a:extLst>
                </p:cNvPr>
                <p:cNvSpPr/>
                <p:nvPr/>
              </p:nvSpPr>
              <p:spPr>
                <a:xfrm>
                  <a:off x="1188720" y="3289006"/>
                  <a:ext cx="106680" cy="106680"/>
                </a:xfrm>
                <a:prstGeom prst="ellipse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AB0A2476-8928-DEEA-2113-A86C50B1D4C0}"/>
                    </a:ext>
                  </a:extLst>
                </p:cNvPr>
                <p:cNvCxnSpPr/>
                <p:nvPr/>
              </p:nvCxnSpPr>
              <p:spPr>
                <a:xfrm>
                  <a:off x="1453020" y="2387747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3B3EF732-DC6E-AA17-C3B5-69A775621A6D}"/>
                    </a:ext>
                  </a:extLst>
                </p:cNvPr>
                <p:cNvCxnSpPr/>
                <p:nvPr/>
              </p:nvCxnSpPr>
              <p:spPr>
                <a:xfrm>
                  <a:off x="1453020" y="2865046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F43C67E7-52BF-924E-B254-389771EAB74F}"/>
                    </a:ext>
                  </a:extLst>
                </p:cNvPr>
                <p:cNvCxnSpPr/>
                <p:nvPr/>
              </p:nvCxnSpPr>
              <p:spPr>
                <a:xfrm>
                  <a:off x="1453020" y="3342346"/>
                  <a:ext cx="1002082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82" name="图片 39">
                <a:extLst>
                  <a:ext uri="{FF2B5EF4-FFF2-40B4-BE49-F238E27FC236}">
                    <a16:creationId xmlns:a16="http://schemas.microsoft.com/office/drawing/2014/main" id="{2773F245-BF28-9522-C379-A716475DF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2215" y="4341879"/>
                <a:ext cx="304624" cy="311356"/>
              </a:xfrm>
              <a:prstGeom prst="rect">
                <a:avLst/>
              </a:prstGeom>
            </p:spPr>
          </p:pic>
        </p:grpSp>
        <p:sp>
          <p:nvSpPr>
            <p:cNvPr id="178" name="Arrow: Right 177">
              <a:extLst>
                <a:ext uri="{FF2B5EF4-FFF2-40B4-BE49-F238E27FC236}">
                  <a16:creationId xmlns:a16="http://schemas.microsoft.com/office/drawing/2014/main" id="{433DEA60-5A61-97C0-66F2-D8202C1E703C}"/>
                </a:ext>
              </a:extLst>
            </p:cNvPr>
            <p:cNvSpPr/>
            <p:nvPr/>
          </p:nvSpPr>
          <p:spPr>
            <a:xfrm flipH="1">
              <a:off x="4100738" y="4917762"/>
              <a:ext cx="1297157" cy="44346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spc="-50" dirty="0"/>
                <a:t>Response</a:t>
              </a:r>
            </a:p>
          </p:txBody>
        </p:sp>
        <p:sp>
          <p:nvSpPr>
            <p:cNvPr id="179" name="Arrow: Right 178">
              <a:extLst>
                <a:ext uri="{FF2B5EF4-FFF2-40B4-BE49-F238E27FC236}">
                  <a16:creationId xmlns:a16="http://schemas.microsoft.com/office/drawing/2014/main" id="{CD0494D1-41FC-8DEC-912F-02497A31923E}"/>
                </a:ext>
              </a:extLst>
            </p:cNvPr>
            <p:cNvSpPr/>
            <p:nvPr/>
          </p:nvSpPr>
          <p:spPr>
            <a:xfrm>
              <a:off x="4118903" y="4579651"/>
              <a:ext cx="1314768" cy="443464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spc="-50" dirty="0"/>
                <a:t>Request</a:t>
              </a:r>
            </a:p>
          </p:txBody>
        </p:sp>
        <p:sp>
          <p:nvSpPr>
            <p:cNvPr id="180" name="箭头: 左右 41">
              <a:extLst>
                <a:ext uri="{FF2B5EF4-FFF2-40B4-BE49-F238E27FC236}">
                  <a16:creationId xmlns:a16="http://schemas.microsoft.com/office/drawing/2014/main" id="{ADFACBB0-E34C-D051-6D84-FE973FDA26D1}"/>
                </a:ext>
              </a:extLst>
            </p:cNvPr>
            <p:cNvSpPr/>
            <p:nvPr/>
          </p:nvSpPr>
          <p:spPr>
            <a:xfrm>
              <a:off x="6314535" y="4810718"/>
              <a:ext cx="1009846" cy="227857"/>
            </a:xfrm>
            <a:prstGeom prst="left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FA2ED864-19CA-6FA2-4AF8-36872379B8FF}"/>
              </a:ext>
            </a:extLst>
          </p:cNvPr>
          <p:cNvSpPr txBox="1"/>
          <p:nvPr/>
        </p:nvSpPr>
        <p:spPr>
          <a:xfrm>
            <a:off x="4802189" y="5716736"/>
            <a:ext cx="1816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Caching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2300A65F-C455-2CFD-1F42-CB083E857F8D}"/>
              </a:ext>
            </a:extLst>
          </p:cNvPr>
          <p:cNvSpPr txBox="1"/>
          <p:nvPr/>
        </p:nvSpPr>
        <p:spPr>
          <a:xfrm>
            <a:off x="1863965" y="5216161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8FE501B-CE0C-E1F0-8323-542BF1F11CD3}"/>
              </a:ext>
            </a:extLst>
          </p:cNvPr>
          <p:cNvSpPr txBox="1"/>
          <p:nvPr/>
        </p:nvSpPr>
        <p:spPr>
          <a:xfrm>
            <a:off x="7550935" y="5221329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A41A3103-AF81-B5B9-AA0C-617EE64F23D5}"/>
              </a:ext>
            </a:extLst>
          </p:cNvPr>
          <p:cNvSpPr txBox="1"/>
          <p:nvPr/>
        </p:nvSpPr>
        <p:spPr>
          <a:xfrm>
            <a:off x="4322003" y="5286048"/>
            <a:ext cx="304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PMNet</a:t>
            </a:r>
            <a:r>
              <a:rPr lang="en-US" sz="2400" b="1" dirty="0"/>
              <a:t> + Cache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FF13CACF-8F02-E3B8-96C3-8F530EC56D7D}"/>
              </a:ext>
            </a:extLst>
          </p:cNvPr>
          <p:cNvSpPr txBox="1"/>
          <p:nvPr/>
        </p:nvSpPr>
        <p:spPr>
          <a:xfrm>
            <a:off x="1357315" y="2531953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19C6B9A-1F9D-7C98-8F77-155E43E9BF5C}"/>
              </a:ext>
            </a:extLst>
          </p:cNvPr>
          <p:cNvSpPr txBox="1"/>
          <p:nvPr/>
        </p:nvSpPr>
        <p:spPr>
          <a:xfrm>
            <a:off x="3520883" y="2527528"/>
            <a:ext cx="10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PMNet</a:t>
            </a:r>
            <a:endParaRPr lang="en-US" sz="2400" b="1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173F0B2-201A-0CAA-B98C-DDAAC0C30031}"/>
              </a:ext>
            </a:extLst>
          </p:cNvPr>
          <p:cNvSpPr txBox="1"/>
          <p:nvPr/>
        </p:nvSpPr>
        <p:spPr>
          <a:xfrm>
            <a:off x="5370106" y="2528530"/>
            <a:ext cx="109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PMNet</a:t>
            </a:r>
            <a:endParaRPr lang="en-US" sz="2400" b="1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A7299153-0D9E-CDA3-DA6B-C73104C054E6}"/>
              </a:ext>
            </a:extLst>
          </p:cNvPr>
          <p:cNvSpPr txBox="1"/>
          <p:nvPr/>
        </p:nvSpPr>
        <p:spPr>
          <a:xfrm>
            <a:off x="6682044" y="2550805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Primary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259EAA3F-B0F0-63A8-5418-7E1692757A93}"/>
              </a:ext>
            </a:extLst>
          </p:cNvPr>
          <p:cNvSpPr txBox="1"/>
          <p:nvPr/>
        </p:nvSpPr>
        <p:spPr>
          <a:xfrm>
            <a:off x="8078556" y="2550804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Replica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DC3E447-5D5C-CED4-AD36-BA5CE43887FD}"/>
              </a:ext>
            </a:extLst>
          </p:cNvPr>
          <p:cNvSpPr/>
          <p:nvPr/>
        </p:nvSpPr>
        <p:spPr>
          <a:xfrm>
            <a:off x="1339580" y="1411540"/>
            <a:ext cx="10194992" cy="2213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714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Arrow: Right 90">
            <a:extLst>
              <a:ext uri="{FF2B5EF4-FFF2-40B4-BE49-F238E27FC236}">
                <a16:creationId xmlns:a16="http://schemas.microsoft.com/office/drawing/2014/main" id="{7E83692E-6CB6-4962-BE4D-BE153C16D36D}"/>
              </a:ext>
            </a:extLst>
          </p:cNvPr>
          <p:cNvSpPr/>
          <p:nvPr/>
        </p:nvSpPr>
        <p:spPr>
          <a:xfrm rot="21373081" flipH="1">
            <a:off x="3788493" y="4284399"/>
            <a:ext cx="2969593" cy="58239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ACK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E0ADE6-7ABB-4BFE-A03A-BE26901C23B3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656003" y="3937837"/>
            <a:ext cx="0" cy="751172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-208127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In-network Caching: Update Requests</a:t>
            </a:r>
            <a:endParaRPr lang="en-US" b="1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3480736" y="2110607"/>
            <a:ext cx="783740" cy="668978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9E5C47-7F91-44F4-91A1-07223DFA59CD}"/>
              </a:ext>
            </a:extLst>
          </p:cNvPr>
          <p:cNvSpPr txBox="1"/>
          <p:nvPr/>
        </p:nvSpPr>
        <p:spPr>
          <a:xfrm>
            <a:off x="2912224" y="2735339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Client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9FCFF-61E3-4379-B861-38986EF1E739}"/>
              </a:ext>
            </a:extLst>
          </p:cNvPr>
          <p:cNvSpPr txBox="1"/>
          <p:nvPr/>
        </p:nvSpPr>
        <p:spPr>
          <a:xfrm>
            <a:off x="8848949" y="2707556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Server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1E7FC1-F28B-487A-A4E0-597148773B70}"/>
              </a:ext>
            </a:extLst>
          </p:cNvPr>
          <p:cNvSpPr txBox="1"/>
          <p:nvPr/>
        </p:nvSpPr>
        <p:spPr>
          <a:xfrm>
            <a:off x="5206880" y="2748004"/>
            <a:ext cx="304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PMNet</a:t>
            </a:r>
            <a:r>
              <a:rPr lang="en-US" sz="2400" b="1" dirty="0"/>
              <a:t> + Cache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070634-E7C8-4AB9-B596-8967498315DE}"/>
              </a:ext>
            </a:extLst>
          </p:cNvPr>
          <p:cNvGrpSpPr/>
          <p:nvPr/>
        </p:nvGrpSpPr>
        <p:grpSpPr>
          <a:xfrm>
            <a:off x="3779078" y="3209669"/>
            <a:ext cx="6002048" cy="2894563"/>
            <a:chOff x="3297520" y="3303343"/>
            <a:chExt cx="6965164" cy="262670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97520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6834233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2684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1875AA7-47FA-4EB5-9B0A-035AB0FE1DF6}"/>
              </a:ext>
            </a:extLst>
          </p:cNvPr>
          <p:cNvSpPr txBox="1"/>
          <p:nvPr/>
        </p:nvSpPr>
        <p:spPr>
          <a:xfrm>
            <a:off x="-112172" y="2330195"/>
            <a:ext cx="270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Client’s progress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36</a:t>
            </a:fld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546262-63F0-43AE-A6CB-984C44196EC0}"/>
              </a:ext>
            </a:extLst>
          </p:cNvPr>
          <p:cNvCxnSpPr>
            <a:cxnSpLocks/>
          </p:cNvCxnSpPr>
          <p:nvPr/>
        </p:nvCxnSpPr>
        <p:spPr>
          <a:xfrm>
            <a:off x="655033" y="4689009"/>
            <a:ext cx="0" cy="1082617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3033932"/>
            <a:ext cx="0" cy="246641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9218506" y="2059241"/>
            <a:ext cx="1237952" cy="861507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A7B3D37-6EE6-4745-A190-756C30BDD116}"/>
              </a:ext>
            </a:extLst>
          </p:cNvPr>
          <p:cNvGrpSpPr/>
          <p:nvPr/>
        </p:nvGrpSpPr>
        <p:grpSpPr>
          <a:xfrm>
            <a:off x="5918506" y="2032577"/>
            <a:ext cx="1744617" cy="847809"/>
            <a:chOff x="5553448" y="1855175"/>
            <a:chExt cx="2109676" cy="1025212"/>
          </a:xfrm>
        </p:grpSpPr>
        <p:sp>
          <p:nvSpPr>
            <p:cNvPr id="63" name="Cloud 62">
              <a:extLst>
                <a:ext uri="{FF2B5EF4-FFF2-40B4-BE49-F238E27FC236}">
                  <a16:creationId xmlns:a16="http://schemas.microsoft.com/office/drawing/2014/main" id="{3324FA46-1FB7-4854-8B6C-96227826D9D3}"/>
                </a:ext>
              </a:extLst>
            </p:cNvPr>
            <p:cNvSpPr/>
            <p:nvPr/>
          </p:nvSpPr>
          <p:spPr>
            <a:xfrm>
              <a:off x="5553448" y="1855175"/>
              <a:ext cx="2109676" cy="1025212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B5D1E9E-DE3F-4A49-A696-D2BF69A0DD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6164889" y="2098073"/>
              <a:ext cx="927850" cy="5121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82632D70-BFF5-49E5-B315-5F9F5F6C5E90}"/>
              </a:ext>
            </a:extLst>
          </p:cNvPr>
          <p:cNvSpPr/>
          <p:nvPr/>
        </p:nvSpPr>
        <p:spPr>
          <a:xfrm rot="197461">
            <a:off x="3863685" y="3209589"/>
            <a:ext cx="2990153" cy="55230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67E4310-07F9-46E6-B193-3CA708478384}"/>
              </a:ext>
            </a:extLst>
          </p:cNvPr>
          <p:cNvSpPr txBox="1"/>
          <p:nvPr/>
        </p:nvSpPr>
        <p:spPr>
          <a:xfrm rot="166144">
            <a:off x="4266844" y="2892158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SET (x, 1)</a:t>
            </a: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B812062-890A-46CF-8A6C-CDB92BEAA1BE}"/>
              </a:ext>
            </a:extLst>
          </p:cNvPr>
          <p:cNvSpPr/>
          <p:nvPr/>
        </p:nvSpPr>
        <p:spPr>
          <a:xfrm rot="5400000">
            <a:off x="6422565" y="3813982"/>
            <a:ext cx="492461" cy="45878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6D71EC2-F56D-4D3B-8AE0-375228100044}"/>
              </a:ext>
            </a:extLst>
          </p:cNvPr>
          <p:cNvSpPr txBox="1"/>
          <p:nvPr/>
        </p:nvSpPr>
        <p:spPr>
          <a:xfrm>
            <a:off x="6678838" y="3809562"/>
            <a:ext cx="923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Log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9D9A4A9-46E5-4C58-A449-B113CEDC860C}"/>
              </a:ext>
            </a:extLst>
          </p:cNvPr>
          <p:cNvSpPr txBox="1"/>
          <p:nvPr/>
        </p:nvSpPr>
        <p:spPr>
          <a:xfrm>
            <a:off x="620322" y="716266"/>
            <a:ext cx="1135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PMNet</a:t>
            </a:r>
            <a:r>
              <a:rPr lang="en-US" sz="2400"/>
              <a:t> logs update requests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AF9055D-5C21-4BC4-96E9-E86C42DB4D2F}"/>
              </a:ext>
            </a:extLst>
          </p:cNvPr>
          <p:cNvSpPr/>
          <p:nvPr/>
        </p:nvSpPr>
        <p:spPr>
          <a:xfrm>
            <a:off x="7450005" y="3875472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42EE8CC-5874-4078-B679-37F1AB2558BB}"/>
              </a:ext>
            </a:extLst>
          </p:cNvPr>
          <p:cNvSpPr/>
          <p:nvPr/>
        </p:nvSpPr>
        <p:spPr>
          <a:xfrm>
            <a:off x="333035" y="779162"/>
            <a:ext cx="315795" cy="3160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0BFA0E7-36AA-463C-848E-411E29293045}"/>
              </a:ext>
            </a:extLst>
          </p:cNvPr>
          <p:cNvCxnSpPr>
            <a:cxnSpLocks/>
          </p:cNvCxnSpPr>
          <p:nvPr/>
        </p:nvCxnSpPr>
        <p:spPr>
          <a:xfrm>
            <a:off x="4334058" y="2456481"/>
            <a:ext cx="1514293" cy="2699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7246E2-399E-4B28-B8EC-8C2AC908E002}"/>
              </a:ext>
            </a:extLst>
          </p:cNvPr>
          <p:cNvCxnSpPr>
            <a:cxnSpLocks/>
          </p:cNvCxnSpPr>
          <p:nvPr/>
        </p:nvCxnSpPr>
        <p:spPr>
          <a:xfrm>
            <a:off x="7663123" y="2443745"/>
            <a:ext cx="1425737" cy="0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Graphic 72" descr="Hourglass Finished with solid fill">
            <a:extLst>
              <a:ext uri="{FF2B5EF4-FFF2-40B4-BE49-F238E27FC236}">
                <a16:creationId xmlns:a16="http://schemas.microsoft.com/office/drawing/2014/main" id="{F48A8F53-0FBC-4816-9CE4-D14055F82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594" y="3217019"/>
            <a:ext cx="720818" cy="720818"/>
          </a:xfrm>
          <a:prstGeom prst="rect">
            <a:avLst/>
          </a:prstGeom>
        </p:spPr>
      </p:pic>
      <p:sp>
        <p:nvSpPr>
          <p:cNvPr id="79" name="Arrow: Right 78">
            <a:extLst>
              <a:ext uri="{FF2B5EF4-FFF2-40B4-BE49-F238E27FC236}">
                <a16:creationId xmlns:a16="http://schemas.microsoft.com/office/drawing/2014/main" id="{03BA4837-FBD9-4EE8-A013-3D330D62C4DF}"/>
              </a:ext>
            </a:extLst>
          </p:cNvPr>
          <p:cNvSpPr/>
          <p:nvPr/>
        </p:nvSpPr>
        <p:spPr>
          <a:xfrm rot="197461">
            <a:off x="6880613" y="3402718"/>
            <a:ext cx="2990153" cy="55230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49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65" grpId="0" animBg="1"/>
      <p:bldP spid="87" grpId="0"/>
      <p:bldP spid="88" grpId="0" animBg="1"/>
      <p:bldP spid="89" grpId="0"/>
      <p:bldP spid="93" grpId="0" animBg="1"/>
      <p:bldP spid="72" grpId="0" animBg="1"/>
      <p:bldP spid="7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E0ADE6-7ABB-4BFE-A03A-BE26901C23B3}"/>
              </a:ext>
            </a:extLst>
          </p:cNvPr>
          <p:cNvCxnSpPr>
            <a:cxnSpLocks/>
          </p:cNvCxnSpPr>
          <p:nvPr/>
        </p:nvCxnSpPr>
        <p:spPr>
          <a:xfrm>
            <a:off x="655033" y="4348065"/>
            <a:ext cx="0" cy="1151980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-208127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In-network Caching: Read Requests</a:t>
            </a:r>
            <a:endParaRPr lang="en-US" b="1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3480736" y="2110607"/>
            <a:ext cx="783740" cy="668978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59E5C47-7F91-44F4-91A1-07223DFA59CD}"/>
              </a:ext>
            </a:extLst>
          </p:cNvPr>
          <p:cNvSpPr txBox="1"/>
          <p:nvPr/>
        </p:nvSpPr>
        <p:spPr>
          <a:xfrm>
            <a:off x="2912224" y="2735339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9FCFF-61E3-4379-B861-38986EF1E739}"/>
              </a:ext>
            </a:extLst>
          </p:cNvPr>
          <p:cNvSpPr txBox="1"/>
          <p:nvPr/>
        </p:nvSpPr>
        <p:spPr>
          <a:xfrm>
            <a:off x="8848949" y="2707556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Server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81E7FC1-F28B-487A-A4E0-597148773B70}"/>
              </a:ext>
            </a:extLst>
          </p:cNvPr>
          <p:cNvSpPr txBox="1"/>
          <p:nvPr/>
        </p:nvSpPr>
        <p:spPr>
          <a:xfrm>
            <a:off x="5206880" y="2748004"/>
            <a:ext cx="304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err="1"/>
              <a:t>PMNet</a:t>
            </a:r>
            <a:r>
              <a:rPr lang="en-US" sz="2400" b="1"/>
              <a:t> + Cache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070634-E7C8-4AB9-B596-8967498315DE}"/>
              </a:ext>
            </a:extLst>
          </p:cNvPr>
          <p:cNvGrpSpPr/>
          <p:nvPr/>
        </p:nvGrpSpPr>
        <p:grpSpPr>
          <a:xfrm>
            <a:off x="3779078" y="3209669"/>
            <a:ext cx="6002048" cy="2894563"/>
            <a:chOff x="3297520" y="3303343"/>
            <a:chExt cx="6965164" cy="262670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97520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6834233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2684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1875AA7-47FA-4EB5-9B0A-035AB0FE1DF6}"/>
              </a:ext>
            </a:extLst>
          </p:cNvPr>
          <p:cNvSpPr txBox="1"/>
          <p:nvPr/>
        </p:nvSpPr>
        <p:spPr>
          <a:xfrm>
            <a:off x="-112172" y="2330195"/>
            <a:ext cx="270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Client’s progress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37</a:t>
            </a:fld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546262-63F0-43AE-A6CB-984C44196EC0}"/>
              </a:ext>
            </a:extLst>
          </p:cNvPr>
          <p:cNvCxnSpPr>
            <a:cxnSpLocks/>
          </p:cNvCxnSpPr>
          <p:nvPr/>
        </p:nvCxnSpPr>
        <p:spPr>
          <a:xfrm>
            <a:off x="655033" y="5500045"/>
            <a:ext cx="0" cy="558608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3033932"/>
            <a:ext cx="0" cy="632999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F78CC639-A63E-4D38-AC93-211644ADBF6C}"/>
              </a:ext>
            </a:extLst>
          </p:cNvPr>
          <p:cNvSpPr/>
          <p:nvPr/>
        </p:nvSpPr>
        <p:spPr>
          <a:xfrm rot="197461">
            <a:off x="3845236" y="3948237"/>
            <a:ext cx="2989486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424D1326-85C6-49A0-ABD6-67CE35FD178C}"/>
              </a:ext>
            </a:extLst>
          </p:cNvPr>
          <p:cNvSpPr/>
          <p:nvPr/>
        </p:nvSpPr>
        <p:spPr>
          <a:xfrm rot="21447258" flipH="1">
            <a:off x="3828729" y="4923407"/>
            <a:ext cx="3020096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Response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9C799C1C-7EA7-44A7-A796-CB28A630F93B}"/>
              </a:ext>
            </a:extLst>
          </p:cNvPr>
          <p:cNvSpPr/>
          <p:nvPr/>
        </p:nvSpPr>
        <p:spPr>
          <a:xfrm rot="5400000">
            <a:off x="6421282" y="4547257"/>
            <a:ext cx="492461" cy="45878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CE6AA4-EE2D-420C-A88D-4635C5520054}"/>
              </a:ext>
            </a:extLst>
          </p:cNvPr>
          <p:cNvSpPr txBox="1"/>
          <p:nvPr/>
        </p:nvSpPr>
        <p:spPr>
          <a:xfrm>
            <a:off x="6656732" y="4258415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Look up x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9218506" y="2059241"/>
            <a:ext cx="1237952" cy="861507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0918B60-B4B5-45EB-86DE-7AF6E6A0F624}"/>
              </a:ext>
            </a:extLst>
          </p:cNvPr>
          <p:cNvSpPr txBox="1"/>
          <p:nvPr/>
        </p:nvSpPr>
        <p:spPr>
          <a:xfrm rot="166144">
            <a:off x="4496770" y="3683554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GET (x)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006ACE-5DC2-4B05-ABA6-F92B9387FBF9}"/>
              </a:ext>
            </a:extLst>
          </p:cNvPr>
          <p:cNvSpPr txBox="1"/>
          <p:nvPr/>
        </p:nvSpPr>
        <p:spPr>
          <a:xfrm rot="21422727">
            <a:off x="4530293" y="4652250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x=1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850A6DE-3D3F-4F42-93FA-F5C63DB51016}"/>
              </a:ext>
            </a:extLst>
          </p:cNvPr>
          <p:cNvSpPr/>
          <p:nvPr/>
        </p:nvSpPr>
        <p:spPr>
          <a:xfrm>
            <a:off x="76200" y="6224628"/>
            <a:ext cx="11868147" cy="596431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err="1">
                <a:solidFill>
                  <a:schemeClr val="tx1"/>
                </a:solidFill>
              </a:rPr>
              <a:t>PMNet</a:t>
            </a:r>
            <a:r>
              <a:rPr lang="en-US" sz="2700" dirty="0">
                <a:solidFill>
                  <a:schemeClr val="tx1"/>
                </a:solidFill>
              </a:rPr>
              <a:t> exploits </a:t>
            </a:r>
            <a:r>
              <a:rPr lang="en-US" sz="2700" b="1" dirty="0">
                <a:solidFill>
                  <a:schemeClr val="accent1">
                    <a:lumMod val="75000"/>
                  </a:schemeClr>
                </a:solidFill>
              </a:rPr>
              <a:t>logged entry</a:t>
            </a:r>
            <a:r>
              <a:rPr lang="en-US" sz="2700" dirty="0">
                <a:solidFill>
                  <a:schemeClr val="tx1"/>
                </a:solidFill>
              </a:rPr>
              <a:t> and </a:t>
            </a:r>
            <a:r>
              <a:rPr lang="en-US" sz="2700" b="1" dirty="0">
                <a:solidFill>
                  <a:schemeClr val="accent1">
                    <a:lumMod val="75000"/>
                  </a:schemeClr>
                </a:solidFill>
              </a:rPr>
              <a:t>recovery</a:t>
            </a:r>
            <a:r>
              <a:rPr lang="en-US" sz="2700" dirty="0">
                <a:solidFill>
                  <a:schemeClr val="tx1"/>
                </a:solidFill>
              </a:rPr>
              <a:t> mechanism to respond </a:t>
            </a:r>
            <a:r>
              <a:rPr lang="en-US" sz="2700" b="1" dirty="0">
                <a:solidFill>
                  <a:schemeClr val="accent1">
                    <a:lumMod val="75000"/>
                  </a:schemeClr>
                </a:solidFill>
              </a:rPr>
              <a:t>read</a:t>
            </a:r>
            <a:r>
              <a:rPr lang="en-US" sz="2700" dirty="0">
                <a:solidFill>
                  <a:schemeClr val="tx1"/>
                </a:solidFill>
              </a:rPr>
              <a:t> requests.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7B3D37-6EE6-4745-A190-756C30BDD116}"/>
              </a:ext>
            </a:extLst>
          </p:cNvPr>
          <p:cNvGrpSpPr/>
          <p:nvPr/>
        </p:nvGrpSpPr>
        <p:grpSpPr>
          <a:xfrm>
            <a:off x="5918506" y="2032577"/>
            <a:ext cx="1744617" cy="847809"/>
            <a:chOff x="5553448" y="1855175"/>
            <a:chExt cx="2109676" cy="1025212"/>
          </a:xfrm>
        </p:grpSpPr>
        <p:sp>
          <p:nvSpPr>
            <p:cNvPr id="63" name="Cloud 62">
              <a:extLst>
                <a:ext uri="{FF2B5EF4-FFF2-40B4-BE49-F238E27FC236}">
                  <a16:creationId xmlns:a16="http://schemas.microsoft.com/office/drawing/2014/main" id="{3324FA46-1FB7-4854-8B6C-96227826D9D3}"/>
                </a:ext>
              </a:extLst>
            </p:cNvPr>
            <p:cNvSpPr/>
            <p:nvPr/>
          </p:nvSpPr>
          <p:spPr>
            <a:xfrm>
              <a:off x="5553448" y="1855175"/>
              <a:ext cx="2109676" cy="1025212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B5D1E9E-DE3F-4A49-A696-D2BF69A0DD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6164889" y="2098073"/>
              <a:ext cx="927850" cy="51218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337993F3-AB0B-4A06-96BB-A2EB3F7F6445}"/>
              </a:ext>
            </a:extLst>
          </p:cNvPr>
          <p:cNvSpPr/>
          <p:nvPr/>
        </p:nvSpPr>
        <p:spPr>
          <a:xfrm rot="197461">
            <a:off x="6880688" y="4692628"/>
            <a:ext cx="2900819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29064F5-4F6D-4176-B303-AD49AAECDEC6}"/>
              </a:ext>
            </a:extLst>
          </p:cNvPr>
          <p:cNvSpPr txBox="1"/>
          <p:nvPr/>
        </p:nvSpPr>
        <p:spPr>
          <a:xfrm rot="196028">
            <a:off x="7413519" y="5081866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Cache Miss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9D9A4A9-46E5-4C58-A449-B113CEDC860C}"/>
              </a:ext>
            </a:extLst>
          </p:cNvPr>
          <p:cNvSpPr txBox="1"/>
          <p:nvPr/>
        </p:nvSpPr>
        <p:spPr>
          <a:xfrm>
            <a:off x="620322" y="716266"/>
            <a:ext cx="11358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PMNet</a:t>
            </a:r>
            <a:r>
              <a:rPr lang="en-US" sz="2400"/>
              <a:t> logs update requests</a:t>
            </a:r>
          </a:p>
          <a:p>
            <a:r>
              <a:rPr lang="en-US" sz="2400" err="1"/>
              <a:t>PMNet</a:t>
            </a:r>
            <a:r>
              <a:rPr lang="en-US" sz="2400"/>
              <a:t> receives read request and looks up an associated logged request in the PM</a:t>
            </a:r>
          </a:p>
          <a:p>
            <a:r>
              <a:rPr lang="en-US" sz="2400" err="1"/>
              <a:t>PMNet</a:t>
            </a:r>
            <a:r>
              <a:rPr lang="en-US" sz="2400"/>
              <a:t> responds the read request (Hit) or forward the request (Miss)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A7220F4-999D-491A-B266-E73319E34D90}"/>
              </a:ext>
            </a:extLst>
          </p:cNvPr>
          <p:cNvSpPr/>
          <p:nvPr/>
        </p:nvSpPr>
        <p:spPr>
          <a:xfrm>
            <a:off x="7227219" y="3937205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D0D9207-AB95-4DEB-95E0-EEA04BB6C1C7}"/>
              </a:ext>
            </a:extLst>
          </p:cNvPr>
          <p:cNvSpPr/>
          <p:nvPr/>
        </p:nvSpPr>
        <p:spPr>
          <a:xfrm>
            <a:off x="4334058" y="5075354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55DA590-A5DA-46C8-B2E1-9FFEABC8C42A}"/>
              </a:ext>
            </a:extLst>
          </p:cNvPr>
          <p:cNvSpPr/>
          <p:nvPr/>
        </p:nvSpPr>
        <p:spPr>
          <a:xfrm>
            <a:off x="7285531" y="4737472"/>
            <a:ext cx="415263" cy="4155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308224A-D3E9-40BA-A422-C84214BBE57F}"/>
              </a:ext>
            </a:extLst>
          </p:cNvPr>
          <p:cNvSpPr txBox="1"/>
          <p:nvPr/>
        </p:nvSpPr>
        <p:spPr>
          <a:xfrm rot="21441076">
            <a:off x="4661286" y="5307774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Cache Hit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42EE8CC-5874-4078-B679-37F1AB2558BB}"/>
              </a:ext>
            </a:extLst>
          </p:cNvPr>
          <p:cNvSpPr/>
          <p:nvPr/>
        </p:nvSpPr>
        <p:spPr>
          <a:xfrm>
            <a:off x="333035" y="779162"/>
            <a:ext cx="315795" cy="3160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787980-9D9B-4061-942A-EDFB5A7AD5D2}"/>
              </a:ext>
            </a:extLst>
          </p:cNvPr>
          <p:cNvSpPr/>
          <p:nvPr/>
        </p:nvSpPr>
        <p:spPr>
          <a:xfrm>
            <a:off x="333034" y="1127648"/>
            <a:ext cx="315795" cy="3160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797FCC7-ADB1-4DA1-B795-621E44BFA7ED}"/>
              </a:ext>
            </a:extLst>
          </p:cNvPr>
          <p:cNvSpPr/>
          <p:nvPr/>
        </p:nvSpPr>
        <p:spPr>
          <a:xfrm>
            <a:off x="333034" y="1477617"/>
            <a:ext cx="315795" cy="3160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0BFA0E7-36AA-463C-848E-411E29293045}"/>
              </a:ext>
            </a:extLst>
          </p:cNvPr>
          <p:cNvCxnSpPr>
            <a:cxnSpLocks/>
          </p:cNvCxnSpPr>
          <p:nvPr/>
        </p:nvCxnSpPr>
        <p:spPr>
          <a:xfrm>
            <a:off x="4334058" y="2456481"/>
            <a:ext cx="1514293" cy="2699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7246E2-399E-4B28-B8EC-8C2AC908E002}"/>
              </a:ext>
            </a:extLst>
          </p:cNvPr>
          <p:cNvCxnSpPr>
            <a:cxnSpLocks/>
          </p:cNvCxnSpPr>
          <p:nvPr/>
        </p:nvCxnSpPr>
        <p:spPr>
          <a:xfrm>
            <a:off x="7663123" y="2443745"/>
            <a:ext cx="1425737" cy="0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Graphic 72" descr="Hourglass Finished with solid fill">
            <a:extLst>
              <a:ext uri="{FF2B5EF4-FFF2-40B4-BE49-F238E27FC236}">
                <a16:creationId xmlns:a16="http://schemas.microsoft.com/office/drawing/2014/main" id="{F48A8F53-0FBC-4816-9CE4-D14055F82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594" y="3642165"/>
            <a:ext cx="720818" cy="7208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797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4" grpId="0"/>
      <p:bldP spid="70" grpId="0"/>
      <p:bldP spid="71" grpId="0"/>
      <p:bldP spid="80" grpId="0" animBg="1"/>
      <p:bldP spid="84" grpId="0" animBg="1"/>
      <p:bldP spid="86" grpId="0"/>
      <p:bldP spid="94" grpId="0" animBg="1"/>
      <p:bldP spid="96" grpId="0" animBg="1"/>
      <p:bldP spid="97" grpId="0" animBg="1"/>
      <p:bldP spid="106" grpId="0"/>
      <p:bldP spid="81" grpId="0" animBg="1"/>
      <p:bldP spid="9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1BE8-4924-4E52-A72F-0112FD0F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  <a:cs typeface="Helvetica"/>
              </a:rPr>
              <a:t>Outline</a:t>
            </a:r>
            <a:endParaRPr lang="en-US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E58EC-9C5D-4967-B929-24B149B1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38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430AF9-12DF-4154-852B-C7F0F137133A}"/>
              </a:ext>
            </a:extLst>
          </p:cNvPr>
          <p:cNvSpPr/>
          <p:nvPr/>
        </p:nvSpPr>
        <p:spPr>
          <a:xfrm>
            <a:off x="3287785" y="1362006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Background and Motivation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54E9DB-5449-44CC-945B-50189E4D25DA}"/>
              </a:ext>
            </a:extLst>
          </p:cNvPr>
          <p:cNvSpPr/>
          <p:nvPr/>
        </p:nvSpPr>
        <p:spPr>
          <a:xfrm>
            <a:off x="3287782" y="3108957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 err="1">
                <a:solidFill>
                  <a:schemeClr val="bg2">
                    <a:lumMod val="75000"/>
                  </a:schemeClr>
                </a:solidFill>
              </a:rPr>
              <a:t>PMNet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 Design</a:t>
            </a:r>
            <a:endParaRPr lang="en-US" sz="2800" b="1" dirty="0">
              <a:solidFill>
                <a:schemeClr val="bg2">
                  <a:lumMod val="75000"/>
                </a:schemeClr>
              </a:solidFill>
              <a:cs typeface="Helvetic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7064FC-D595-46A6-A3A8-0D34AE8553DC}"/>
              </a:ext>
            </a:extLst>
          </p:cNvPr>
          <p:cNvSpPr/>
          <p:nvPr/>
        </p:nvSpPr>
        <p:spPr>
          <a:xfrm>
            <a:off x="3287782" y="4861161"/>
            <a:ext cx="5616429" cy="75194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515EA2-DF05-451E-821C-4076F3B5E5E5}"/>
              </a:ext>
            </a:extLst>
          </p:cNvPr>
          <p:cNvSpPr/>
          <p:nvPr/>
        </p:nvSpPr>
        <p:spPr>
          <a:xfrm>
            <a:off x="3287782" y="5740928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FB27E9-26AC-4C37-B51E-D42B567C5303}"/>
              </a:ext>
            </a:extLst>
          </p:cNvPr>
          <p:cNvSpPr/>
          <p:nvPr/>
        </p:nvSpPr>
        <p:spPr>
          <a:xfrm>
            <a:off x="3287782" y="3981394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Caching and Replication</a:t>
            </a:r>
            <a:endParaRPr lang="en-US" sz="2800" b="1" dirty="0">
              <a:solidFill>
                <a:schemeClr val="bg2">
                  <a:lumMod val="75000"/>
                </a:schemeClr>
              </a:solidFill>
              <a:cs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D32947-264F-4AA1-9A20-9E3BC5B2D503}"/>
              </a:ext>
            </a:extLst>
          </p:cNvPr>
          <p:cNvSpPr/>
          <p:nvPr/>
        </p:nvSpPr>
        <p:spPr>
          <a:xfrm>
            <a:off x="3287782" y="2236520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In-network Data Persistence</a:t>
            </a:r>
          </a:p>
        </p:txBody>
      </p:sp>
    </p:spTree>
    <p:extLst>
      <p:ext uri="{BB962C8B-B14F-4D97-AF65-F5344CB8AC3E}">
        <p14:creationId xmlns:p14="http://schemas.microsoft.com/office/powerpoint/2010/main" val="1756023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E9CE-E4A5-4D2B-A169-FC3CE852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87" y="162719"/>
            <a:ext cx="10515600" cy="968375"/>
          </a:xfrm>
        </p:spPr>
        <p:txBody>
          <a:bodyPr/>
          <a:lstStyle/>
          <a:p>
            <a:r>
              <a:rPr lang="en-US" dirty="0">
                <a:latin typeface="+mn-lt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BAE98-3D62-44A4-980D-FEC4F090B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1094"/>
            <a:ext cx="10515600" cy="3777550"/>
          </a:xfrm>
        </p:spPr>
        <p:txBody>
          <a:bodyPr>
            <a:normAutofit/>
          </a:bodyPr>
          <a:lstStyle/>
          <a:p>
            <a:pPr marL="0" indent="0">
              <a:lnSpc>
                <a:spcPct val="85000"/>
              </a:lnSpc>
              <a:buNone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Hardware</a:t>
            </a:r>
          </a:p>
          <a:p>
            <a:pPr marL="0" indent="0">
              <a:lnSpc>
                <a:spcPct val="85000"/>
              </a:lnSpc>
              <a:buNone/>
            </a:pPr>
            <a:r>
              <a:rPr lang="en-US" sz="2000" b="1" dirty="0" err="1">
                <a:latin typeface="+mn-lt"/>
              </a:rPr>
              <a:t>PMNet</a:t>
            </a:r>
            <a:endParaRPr lang="en-US" sz="2000" b="1" dirty="0">
              <a:latin typeface="+mn-lt"/>
            </a:endParaRPr>
          </a:p>
          <a:p>
            <a:pPr marL="0" indent="0">
              <a:lnSpc>
                <a:spcPct val="85000"/>
              </a:lnSpc>
              <a:buNone/>
            </a:pPr>
            <a:r>
              <a:rPr lang="en-US" sz="2000" b="1" dirty="0">
                <a:latin typeface="+mn-lt"/>
              </a:rPr>
              <a:t>Server</a:t>
            </a:r>
          </a:p>
          <a:p>
            <a:pPr marL="0" indent="0">
              <a:lnSpc>
                <a:spcPct val="85000"/>
              </a:lnSpc>
              <a:buNone/>
            </a:pPr>
            <a:r>
              <a:rPr lang="en-US" sz="2000" b="1" dirty="0">
                <a:latin typeface="+mn-lt"/>
              </a:rPr>
              <a:t>Client</a:t>
            </a:r>
          </a:p>
          <a:p>
            <a:pPr marL="0" indent="0">
              <a:lnSpc>
                <a:spcPct val="85000"/>
              </a:lnSpc>
              <a:buNone/>
            </a:pPr>
            <a:br>
              <a:rPr lang="en-US" sz="3200" b="1" dirty="0">
                <a:latin typeface="+mn-lt"/>
              </a:rPr>
            </a:br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D518A-92A5-4F46-A380-8EE5E261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E0E9D-0498-4223-A21D-1601DB28D0BF}"/>
              </a:ext>
            </a:extLst>
          </p:cNvPr>
          <p:cNvSpPr txBox="1"/>
          <p:nvPr/>
        </p:nvSpPr>
        <p:spPr>
          <a:xfrm>
            <a:off x="1878825" y="1628541"/>
            <a:ext cx="6430427" cy="11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Xilinx VCU118 Evaluation platform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Intel Cascade Lake, 20 Cores, 192GB DRAM,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256GB DCPMM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Intel Haswell, 6 Cores, 64GB DRAM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EFBE4C-F3DE-4900-AD8A-947B6B140680}"/>
              </a:ext>
            </a:extLst>
          </p:cNvPr>
          <p:cNvSpPr txBox="1"/>
          <p:nvPr/>
        </p:nvSpPr>
        <p:spPr>
          <a:xfrm>
            <a:off x="2849561" y="6245361"/>
            <a:ext cx="3097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PMNet evaluation platform</a:t>
            </a:r>
          </a:p>
        </p:txBody>
      </p:sp>
      <p:pic>
        <p:nvPicPr>
          <p:cNvPr id="8" name="Picture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7BFECB66-1FB6-4928-B91D-9AC3D3334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2" y="3074821"/>
            <a:ext cx="4486696" cy="313321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9A660F-DA14-417B-B525-FEC6DB2F4836}"/>
              </a:ext>
            </a:extLst>
          </p:cNvPr>
          <p:cNvSpPr/>
          <p:nvPr/>
        </p:nvSpPr>
        <p:spPr>
          <a:xfrm>
            <a:off x="3915520" y="4562621"/>
            <a:ext cx="900333" cy="923779"/>
          </a:xfrm>
          <a:prstGeom prst="round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8B1A69-520E-4ACE-89DD-80168A887EE3}"/>
              </a:ext>
            </a:extLst>
          </p:cNvPr>
          <p:cNvSpPr/>
          <p:nvPr/>
        </p:nvSpPr>
        <p:spPr>
          <a:xfrm>
            <a:off x="3760187" y="4595116"/>
            <a:ext cx="310666" cy="3109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2BCADA-3D84-40AF-9601-C15EAF479220}"/>
              </a:ext>
            </a:extLst>
          </p:cNvPr>
          <p:cNvSpPr/>
          <p:nvPr/>
        </p:nvSpPr>
        <p:spPr>
          <a:xfrm>
            <a:off x="7357425" y="3746756"/>
            <a:ext cx="310666" cy="3109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E5DC89-D18E-43A8-9A5E-1DD378783318}"/>
              </a:ext>
            </a:extLst>
          </p:cNvPr>
          <p:cNvSpPr/>
          <p:nvPr/>
        </p:nvSpPr>
        <p:spPr>
          <a:xfrm>
            <a:off x="4900245" y="4473526"/>
            <a:ext cx="431409" cy="1227233"/>
          </a:xfrm>
          <a:prstGeom prst="roundRect">
            <a:avLst/>
          </a:pr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CF60D2-E458-486D-81F4-ECB13275936C}"/>
              </a:ext>
            </a:extLst>
          </p:cNvPr>
          <p:cNvSpPr/>
          <p:nvPr/>
        </p:nvSpPr>
        <p:spPr>
          <a:xfrm>
            <a:off x="5176321" y="4251711"/>
            <a:ext cx="310666" cy="3109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84CAA5-48EF-49B6-BC12-2FE742E62EA4}"/>
              </a:ext>
            </a:extLst>
          </p:cNvPr>
          <p:cNvSpPr txBox="1"/>
          <p:nvPr/>
        </p:nvSpPr>
        <p:spPr>
          <a:xfrm>
            <a:off x="7668091" y="3655842"/>
            <a:ext cx="3858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MAT pipeline (P4)</a:t>
            </a:r>
          </a:p>
          <a:p>
            <a:r>
              <a:rPr lang="en-US" sz="2400" dirty="0"/>
              <a:t>Emulated persistent memory</a:t>
            </a:r>
          </a:p>
          <a:p>
            <a:r>
              <a:rPr lang="en-US" sz="2400" dirty="0"/>
              <a:t>Network interfaces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BE2B20-6A43-44F4-82CE-4F2E310770C9}"/>
              </a:ext>
            </a:extLst>
          </p:cNvPr>
          <p:cNvSpPr/>
          <p:nvPr/>
        </p:nvSpPr>
        <p:spPr>
          <a:xfrm>
            <a:off x="7357425" y="4127461"/>
            <a:ext cx="310666" cy="3109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110134F-EC3F-4219-8E03-66B232C8A0D3}"/>
              </a:ext>
            </a:extLst>
          </p:cNvPr>
          <p:cNvSpPr/>
          <p:nvPr/>
        </p:nvSpPr>
        <p:spPr>
          <a:xfrm>
            <a:off x="7359791" y="4478496"/>
            <a:ext cx="310666" cy="3109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507F1F-DAE9-4DBB-8D02-3170B57BF235}"/>
              </a:ext>
            </a:extLst>
          </p:cNvPr>
          <p:cNvSpPr/>
          <p:nvPr/>
        </p:nvSpPr>
        <p:spPr>
          <a:xfrm>
            <a:off x="2849561" y="4790512"/>
            <a:ext cx="310666" cy="3109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F2EB4C5-E4B3-466A-BD2D-38AA58C9FAD2}"/>
              </a:ext>
            </a:extLst>
          </p:cNvPr>
          <p:cNvSpPr/>
          <p:nvPr/>
        </p:nvSpPr>
        <p:spPr>
          <a:xfrm>
            <a:off x="2173907" y="5087143"/>
            <a:ext cx="1225785" cy="872870"/>
          </a:xfrm>
          <a:prstGeom prst="round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F2752B0-76FC-3C2A-DC8A-4C698DB42DEF}"/>
              </a:ext>
            </a:extLst>
          </p:cNvPr>
          <p:cNvSpPr/>
          <p:nvPr/>
        </p:nvSpPr>
        <p:spPr>
          <a:xfrm>
            <a:off x="7832253" y="1241977"/>
            <a:ext cx="3529717" cy="555115"/>
          </a:xfrm>
          <a:prstGeom prst="wedgeRoundRectCallout">
            <a:avLst>
              <a:gd name="adj1" fmla="val -45671"/>
              <a:gd name="adj2" fmla="val 10049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memory on the server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014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7C8B7-74AE-439C-B38B-1D39A383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36" y="2674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  <a:cs typeface="Helvetica"/>
              </a:rPr>
              <a:t>Storage Applications in Datacenter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60527-50D8-4F90-929E-1901BA282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50">
            <a:extLst>
              <a:ext uri="{FF2B5EF4-FFF2-40B4-BE49-F238E27FC236}">
                <a16:creationId xmlns:a16="http://schemas.microsoft.com/office/drawing/2014/main" id="{9D8AE6F7-C9B9-4814-A67C-839F069A0A90}"/>
              </a:ext>
            </a:extLst>
          </p:cNvPr>
          <p:cNvGrpSpPr/>
          <p:nvPr/>
        </p:nvGrpSpPr>
        <p:grpSpPr>
          <a:xfrm>
            <a:off x="2271336" y="3554273"/>
            <a:ext cx="964896" cy="823606"/>
            <a:chOff x="1023046" y="2182983"/>
            <a:chExt cx="1598140" cy="1364127"/>
          </a:xfrm>
        </p:grpSpPr>
        <p:sp>
          <p:nvSpPr>
            <p:cNvPr id="8" name="Rectangle: Rounded Corners 51">
              <a:extLst>
                <a:ext uri="{FF2B5EF4-FFF2-40B4-BE49-F238E27FC236}">
                  <a16:creationId xmlns:a16="http://schemas.microsoft.com/office/drawing/2014/main" id="{8F221370-74CF-4831-B5AC-4ECB9C7CA113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52">
              <a:extLst>
                <a:ext uri="{FF2B5EF4-FFF2-40B4-BE49-F238E27FC236}">
                  <a16:creationId xmlns:a16="http://schemas.microsoft.com/office/drawing/2014/main" id="{2627FD95-8DBE-4910-BA8F-2D4567FB40EF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53">
              <a:extLst>
                <a:ext uri="{FF2B5EF4-FFF2-40B4-BE49-F238E27FC236}">
                  <a16:creationId xmlns:a16="http://schemas.microsoft.com/office/drawing/2014/main" id="{637B1808-EFED-492B-87E6-72BCE0DF9042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54">
              <a:extLst>
                <a:ext uri="{FF2B5EF4-FFF2-40B4-BE49-F238E27FC236}">
                  <a16:creationId xmlns:a16="http://schemas.microsoft.com/office/drawing/2014/main" id="{7498969A-6E85-4A1F-AA15-FB5801353F0E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55">
              <a:extLst>
                <a:ext uri="{FF2B5EF4-FFF2-40B4-BE49-F238E27FC236}">
                  <a16:creationId xmlns:a16="http://schemas.microsoft.com/office/drawing/2014/main" id="{E593A9F4-61B6-447C-82FC-86FC2124E14B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56">
              <a:extLst>
                <a:ext uri="{FF2B5EF4-FFF2-40B4-BE49-F238E27FC236}">
                  <a16:creationId xmlns:a16="http://schemas.microsoft.com/office/drawing/2014/main" id="{D33A833F-6A33-4D1E-8B3A-5A7FD016BCFC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57">
              <a:extLst>
                <a:ext uri="{FF2B5EF4-FFF2-40B4-BE49-F238E27FC236}">
                  <a16:creationId xmlns:a16="http://schemas.microsoft.com/office/drawing/2014/main" id="{6B2411C7-1AE2-41CD-9A89-6EE1281824F7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59">
              <a:extLst>
                <a:ext uri="{FF2B5EF4-FFF2-40B4-BE49-F238E27FC236}">
                  <a16:creationId xmlns:a16="http://schemas.microsoft.com/office/drawing/2014/main" id="{D6F8296D-699C-4803-B98C-ECFA994FEAEA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58">
              <a:extLst>
                <a:ext uri="{FF2B5EF4-FFF2-40B4-BE49-F238E27FC236}">
                  <a16:creationId xmlns:a16="http://schemas.microsoft.com/office/drawing/2014/main" id="{3DF22936-5E6A-4399-B6D8-A99CC662C6AE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78">
            <a:extLst>
              <a:ext uri="{FF2B5EF4-FFF2-40B4-BE49-F238E27FC236}">
                <a16:creationId xmlns:a16="http://schemas.microsoft.com/office/drawing/2014/main" id="{92577EA5-9686-47BE-8A31-39780569E6D4}"/>
              </a:ext>
            </a:extLst>
          </p:cNvPr>
          <p:cNvGrpSpPr/>
          <p:nvPr/>
        </p:nvGrpSpPr>
        <p:grpSpPr>
          <a:xfrm>
            <a:off x="8993401" y="3598862"/>
            <a:ext cx="964896" cy="823606"/>
            <a:chOff x="1023046" y="2182983"/>
            <a:chExt cx="1598140" cy="1364127"/>
          </a:xfrm>
        </p:grpSpPr>
        <p:sp>
          <p:nvSpPr>
            <p:cNvPr id="21" name="Rectangle: Rounded Corners 79">
              <a:extLst>
                <a:ext uri="{FF2B5EF4-FFF2-40B4-BE49-F238E27FC236}">
                  <a16:creationId xmlns:a16="http://schemas.microsoft.com/office/drawing/2014/main" id="{7C19B941-853C-4D8B-B1E7-491C3C411A20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80">
              <a:extLst>
                <a:ext uri="{FF2B5EF4-FFF2-40B4-BE49-F238E27FC236}">
                  <a16:creationId xmlns:a16="http://schemas.microsoft.com/office/drawing/2014/main" id="{A5118257-0EAC-49C4-9192-CC6F05453C22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85">
              <a:extLst>
                <a:ext uri="{FF2B5EF4-FFF2-40B4-BE49-F238E27FC236}">
                  <a16:creationId xmlns:a16="http://schemas.microsoft.com/office/drawing/2014/main" id="{D2FA2865-ADE6-446C-B04B-49E2181FCEDA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88">
              <a:extLst>
                <a:ext uri="{FF2B5EF4-FFF2-40B4-BE49-F238E27FC236}">
                  <a16:creationId xmlns:a16="http://schemas.microsoft.com/office/drawing/2014/main" id="{50888485-142D-4B4D-B7F3-12747DB97E0B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89">
              <a:extLst>
                <a:ext uri="{FF2B5EF4-FFF2-40B4-BE49-F238E27FC236}">
                  <a16:creationId xmlns:a16="http://schemas.microsoft.com/office/drawing/2014/main" id="{39C09EE6-1D7A-41C7-AF94-79CAF6798096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90">
              <a:extLst>
                <a:ext uri="{FF2B5EF4-FFF2-40B4-BE49-F238E27FC236}">
                  <a16:creationId xmlns:a16="http://schemas.microsoft.com/office/drawing/2014/main" id="{4DE83668-C781-40D1-AE01-925BEB475567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91">
              <a:extLst>
                <a:ext uri="{FF2B5EF4-FFF2-40B4-BE49-F238E27FC236}">
                  <a16:creationId xmlns:a16="http://schemas.microsoft.com/office/drawing/2014/main" id="{24BD8078-22C1-4479-8B7F-C962FB2F71E0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92">
              <a:extLst>
                <a:ext uri="{FF2B5EF4-FFF2-40B4-BE49-F238E27FC236}">
                  <a16:creationId xmlns:a16="http://schemas.microsoft.com/office/drawing/2014/main" id="{ABD9CEBD-1C53-4110-9E00-A1B7158D0D8B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93">
              <a:extLst>
                <a:ext uri="{FF2B5EF4-FFF2-40B4-BE49-F238E27FC236}">
                  <a16:creationId xmlns:a16="http://schemas.microsoft.com/office/drawing/2014/main" id="{8F3B9B85-79C4-4747-80EB-009529EA26AE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图片 39">
            <a:extLst>
              <a:ext uri="{FF2B5EF4-FFF2-40B4-BE49-F238E27FC236}">
                <a16:creationId xmlns:a16="http://schemas.microsoft.com/office/drawing/2014/main" id="{4F896773-ECBC-467E-9321-F740E567A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4278" y="4059980"/>
            <a:ext cx="542643" cy="554635"/>
          </a:xfrm>
          <a:prstGeom prst="rect">
            <a:avLst/>
          </a:prstGeom>
        </p:spPr>
      </p:pic>
      <p:pic>
        <p:nvPicPr>
          <p:cNvPr id="7" name="图片 17">
            <a:extLst>
              <a:ext uri="{FF2B5EF4-FFF2-40B4-BE49-F238E27FC236}">
                <a16:creationId xmlns:a16="http://schemas.microsoft.com/office/drawing/2014/main" id="{CC0969A2-F36C-4FCB-8F3B-F9680E1DD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525" y="2507499"/>
            <a:ext cx="809090" cy="817652"/>
          </a:xfrm>
          <a:prstGeom prst="rect">
            <a:avLst/>
          </a:prstGeom>
        </p:spPr>
      </p:pic>
      <p:pic>
        <p:nvPicPr>
          <p:cNvPr id="18" name="图片 19" descr="图标&#10;&#10;已自动生成说明">
            <a:extLst>
              <a:ext uri="{FF2B5EF4-FFF2-40B4-BE49-F238E27FC236}">
                <a16:creationId xmlns:a16="http://schemas.microsoft.com/office/drawing/2014/main" id="{98379264-306C-414B-B3EC-A251D4294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8602" y="2869029"/>
            <a:ext cx="593440" cy="610564"/>
          </a:xfrm>
          <a:prstGeom prst="rect">
            <a:avLst/>
          </a:prstGeom>
        </p:spPr>
      </p:pic>
      <p:pic>
        <p:nvPicPr>
          <p:cNvPr id="20" name="图片 32" descr="图标&#10;&#10;已自动生成说明">
            <a:extLst>
              <a:ext uri="{FF2B5EF4-FFF2-40B4-BE49-F238E27FC236}">
                <a16:creationId xmlns:a16="http://schemas.microsoft.com/office/drawing/2014/main" id="{F10F278F-8C7E-4D6C-99A9-F6209F904B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84" t="-373" r="16279"/>
          <a:stretch/>
        </p:blipFill>
        <p:spPr>
          <a:xfrm>
            <a:off x="9090448" y="2541435"/>
            <a:ext cx="626539" cy="519270"/>
          </a:xfrm>
          <a:prstGeom prst="rect">
            <a:avLst/>
          </a:prstGeom>
        </p:spPr>
      </p:pic>
      <p:pic>
        <p:nvPicPr>
          <p:cNvPr id="33" name="图片 33" descr="徽标, 公司名称&#10;&#10;已自动生成说明">
            <a:extLst>
              <a:ext uri="{FF2B5EF4-FFF2-40B4-BE49-F238E27FC236}">
                <a16:creationId xmlns:a16="http://schemas.microsoft.com/office/drawing/2014/main" id="{C7DB0796-427B-4FBB-8700-A04D374CD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7801" y="2708053"/>
            <a:ext cx="625119" cy="520879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2A0B9F74-8925-403F-8D19-DF0B81E445E9}"/>
              </a:ext>
            </a:extLst>
          </p:cNvPr>
          <p:cNvGrpSpPr/>
          <p:nvPr/>
        </p:nvGrpSpPr>
        <p:grpSpPr>
          <a:xfrm>
            <a:off x="4563041" y="3402103"/>
            <a:ext cx="2960332" cy="1025212"/>
            <a:chOff x="4563041" y="2959340"/>
            <a:chExt cx="2960332" cy="1025212"/>
          </a:xfrm>
        </p:grpSpPr>
        <p:sp>
          <p:nvSpPr>
            <p:cNvPr id="19" name="Cloud 62">
              <a:extLst>
                <a:ext uri="{FF2B5EF4-FFF2-40B4-BE49-F238E27FC236}">
                  <a16:creationId xmlns:a16="http://schemas.microsoft.com/office/drawing/2014/main" id="{496D4744-8EE4-4C40-8C4D-788568D30A6A}"/>
                </a:ext>
              </a:extLst>
            </p:cNvPr>
            <p:cNvSpPr/>
            <p:nvPr/>
          </p:nvSpPr>
          <p:spPr>
            <a:xfrm>
              <a:off x="4563041" y="2959340"/>
              <a:ext cx="2960332" cy="1025212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40">
              <a:extLst>
                <a:ext uri="{FF2B5EF4-FFF2-40B4-BE49-F238E27FC236}">
                  <a16:creationId xmlns:a16="http://schemas.microsoft.com/office/drawing/2014/main" id="{13971A92-FF7F-45F3-9A53-29B314B8AD0E}"/>
                </a:ext>
              </a:extLst>
            </p:cNvPr>
            <p:cNvSpPr txBox="1"/>
            <p:nvPr/>
          </p:nvSpPr>
          <p:spPr>
            <a:xfrm>
              <a:off x="4968878" y="3180933"/>
              <a:ext cx="2071022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3200" b="1">
                  <a:cs typeface="Helvetica"/>
                </a:rPr>
                <a:t>Network</a:t>
              </a:r>
              <a:endParaRPr lang="zh-CN"/>
            </a:p>
          </p:txBody>
        </p:sp>
      </p:grpSp>
      <p:sp>
        <p:nvSpPr>
          <p:cNvPr id="6" name="箭头: 左右 5">
            <a:extLst>
              <a:ext uri="{FF2B5EF4-FFF2-40B4-BE49-F238E27FC236}">
                <a16:creationId xmlns:a16="http://schemas.microsoft.com/office/drawing/2014/main" id="{EE7D21EF-0B94-4AFF-BDA5-5EDB88659675}"/>
              </a:ext>
            </a:extLst>
          </p:cNvPr>
          <p:cNvSpPr/>
          <p:nvPr/>
        </p:nvSpPr>
        <p:spPr>
          <a:xfrm>
            <a:off x="7648908" y="3837805"/>
            <a:ext cx="1214437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左右 41">
            <a:extLst>
              <a:ext uri="{FF2B5EF4-FFF2-40B4-BE49-F238E27FC236}">
                <a16:creationId xmlns:a16="http://schemas.microsoft.com/office/drawing/2014/main" id="{0475019D-96B5-426F-A3BD-0F6D799A81E7}"/>
              </a:ext>
            </a:extLst>
          </p:cNvPr>
          <p:cNvSpPr/>
          <p:nvPr/>
        </p:nvSpPr>
        <p:spPr>
          <a:xfrm>
            <a:off x="3320986" y="3837805"/>
            <a:ext cx="1214437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E6E58E-C302-9144-AEC2-FFFE24428FD5}"/>
              </a:ext>
            </a:extLst>
          </p:cNvPr>
          <p:cNvSpPr txBox="1"/>
          <p:nvPr/>
        </p:nvSpPr>
        <p:spPr>
          <a:xfrm>
            <a:off x="3687185" y="2737309"/>
            <a:ext cx="204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Social networking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220171-B361-D143-8D65-0AF7DA3638B7}"/>
              </a:ext>
            </a:extLst>
          </p:cNvPr>
          <p:cNvSpPr txBox="1"/>
          <p:nvPr/>
        </p:nvSpPr>
        <p:spPr>
          <a:xfrm>
            <a:off x="7627824" y="249986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MariaDB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52B025-118C-E84C-A60F-292FDC8AD83B}"/>
              </a:ext>
            </a:extLst>
          </p:cNvPr>
          <p:cNvSpPr txBox="1"/>
          <p:nvPr/>
        </p:nvSpPr>
        <p:spPr>
          <a:xfrm>
            <a:off x="8747709" y="2118186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Memcached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1B7FA5-4F6D-1243-B878-CA90EF550308}"/>
              </a:ext>
            </a:extLst>
          </p:cNvPr>
          <p:cNvSpPr txBox="1"/>
          <p:nvPr/>
        </p:nvSpPr>
        <p:spPr>
          <a:xfrm>
            <a:off x="10200507" y="2463523"/>
            <a:ext cx="68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Redis</a:t>
            </a:r>
          </a:p>
        </p:txBody>
      </p:sp>
      <p:sp>
        <p:nvSpPr>
          <p:cNvPr id="47" name="矩形: 圆角 4">
            <a:extLst>
              <a:ext uri="{FF2B5EF4-FFF2-40B4-BE49-F238E27FC236}">
                <a16:creationId xmlns:a16="http://schemas.microsoft.com/office/drawing/2014/main" id="{BE381D0B-211C-432F-B3DC-C65B6D139A00}"/>
              </a:ext>
            </a:extLst>
          </p:cNvPr>
          <p:cNvSpPr/>
          <p:nvPr/>
        </p:nvSpPr>
        <p:spPr>
          <a:xfrm>
            <a:off x="1190" y="5614987"/>
            <a:ext cx="12191997" cy="91678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accent1">
                    <a:lumMod val="75000"/>
                  </a:schemeClr>
                </a:solidFill>
              </a:rPr>
              <a:t>Latency</a:t>
            </a:r>
            <a:r>
              <a:rPr lang="en-US" sz="3200">
                <a:solidFill>
                  <a:schemeClr val="tx1"/>
                </a:solidFill>
              </a:rPr>
              <a:t> of accessing data on the storage server is critical to the performance of these applications</a:t>
            </a:r>
            <a:endParaRPr lang="zh-CN" altLang="en-US" sz="3200">
              <a:solidFill>
                <a:schemeClr val="tx1"/>
              </a:solidFill>
              <a:cs typeface="Helvetic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B10B0E-9FE9-4EA8-BCFA-D35FF97E77DA}"/>
              </a:ext>
            </a:extLst>
          </p:cNvPr>
          <p:cNvSpPr txBox="1"/>
          <p:nvPr/>
        </p:nvSpPr>
        <p:spPr>
          <a:xfrm>
            <a:off x="1460842" y="4638208"/>
            <a:ext cx="25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 Applications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CF8452-06F9-4FF1-86F7-F57372BFFFF4}"/>
              </a:ext>
            </a:extLst>
          </p:cNvPr>
          <p:cNvSpPr txBox="1"/>
          <p:nvPr/>
        </p:nvSpPr>
        <p:spPr>
          <a:xfrm>
            <a:off x="8182907" y="4638208"/>
            <a:ext cx="25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Storage Servers</a:t>
            </a:r>
          </a:p>
        </p:txBody>
      </p:sp>
      <p:pic>
        <p:nvPicPr>
          <p:cNvPr id="49" name="图片 39">
            <a:extLst>
              <a:ext uri="{FF2B5EF4-FFF2-40B4-BE49-F238E27FC236}">
                <a16:creationId xmlns:a16="http://schemas.microsoft.com/office/drawing/2014/main" id="{3A902246-76B0-49E7-8629-83EA93835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038" y="2528031"/>
            <a:ext cx="542643" cy="55463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0BEFC91-6CAD-4F38-BE89-BCBB954D4C0F}"/>
              </a:ext>
            </a:extLst>
          </p:cNvPr>
          <p:cNvSpPr txBox="1"/>
          <p:nvPr/>
        </p:nvSpPr>
        <p:spPr>
          <a:xfrm>
            <a:off x="1001262" y="3068639"/>
            <a:ext cx="2045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Online Transaction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E53AC9-4B51-493F-85DA-601764F388AE}"/>
              </a:ext>
            </a:extLst>
          </p:cNvPr>
          <p:cNvSpPr txBox="1"/>
          <p:nvPr/>
        </p:nvSpPr>
        <p:spPr>
          <a:xfrm>
            <a:off x="623764" y="1333006"/>
            <a:ext cx="1014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Common datacenter applications store data in separate storage servers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765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5" grpId="0"/>
      <p:bldP spid="46" grpId="0"/>
      <p:bldP spid="47" grpId="0" animBg="1"/>
      <p:bldP spid="5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E9CE-E4A5-4D2B-A169-FC3CE852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62719"/>
            <a:ext cx="10515600" cy="968375"/>
          </a:xfrm>
        </p:spPr>
        <p:txBody>
          <a:bodyPr/>
          <a:lstStyle/>
          <a:p>
            <a:r>
              <a:rPr lang="en-US" dirty="0">
                <a:latin typeface="+mn-lt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BAE98-3D62-44A4-980D-FEC4F090B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131094"/>
            <a:ext cx="11245795" cy="3777550"/>
          </a:xfrm>
        </p:spPr>
        <p:txBody>
          <a:bodyPr>
            <a:normAutofit/>
          </a:bodyPr>
          <a:lstStyle/>
          <a:p>
            <a:pPr marL="0" indent="0">
              <a:lnSpc>
                <a:spcPct val="85000"/>
              </a:lnSpc>
              <a:buNone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Design points</a:t>
            </a:r>
          </a:p>
          <a:p>
            <a:pPr marL="800100" lvl="1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+mn-lt"/>
              </a:rPr>
              <a:t>PMNet</a:t>
            </a:r>
            <a:r>
              <a:rPr lang="en-US" b="1" dirty="0">
                <a:latin typeface="+mn-lt"/>
              </a:rPr>
              <a:t>-Switch</a:t>
            </a:r>
            <a:r>
              <a:rPr lang="en-US" dirty="0">
                <a:latin typeface="+mn-lt"/>
              </a:rPr>
              <a:t>: </a:t>
            </a:r>
            <a:r>
              <a:rPr lang="en-US" dirty="0" err="1">
                <a:latin typeface="+mn-lt"/>
              </a:rPr>
              <a:t>PMNet</a:t>
            </a:r>
            <a:r>
              <a:rPr lang="en-US" dirty="0">
                <a:latin typeface="+mn-lt"/>
              </a:rPr>
              <a:t> as a bump-in-the-wire in the TOR switch of server rack</a:t>
            </a:r>
          </a:p>
          <a:p>
            <a:pPr marL="800100" lvl="1" indent="-342900">
              <a:lnSpc>
                <a:spcPct val="85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+mn-lt"/>
              </a:rPr>
              <a:t>PMNet</a:t>
            </a:r>
            <a:r>
              <a:rPr lang="en-US" b="1" dirty="0">
                <a:latin typeface="+mn-lt"/>
              </a:rPr>
              <a:t>-NIC</a:t>
            </a:r>
            <a:r>
              <a:rPr lang="en-US" dirty="0">
                <a:latin typeface="+mn-lt"/>
              </a:rPr>
              <a:t>: </a:t>
            </a:r>
            <a:r>
              <a:rPr lang="en-US" dirty="0" err="1">
                <a:latin typeface="+mn-lt"/>
              </a:rPr>
              <a:t>PMNet</a:t>
            </a:r>
            <a:r>
              <a:rPr lang="en-US" dirty="0">
                <a:latin typeface="+mn-lt"/>
              </a:rPr>
              <a:t> as a bump-in-the-wire in the server’s NIC</a:t>
            </a:r>
          </a:p>
          <a:p>
            <a:pPr marL="800100" lvl="1" indent="-342900">
              <a:lnSpc>
                <a:spcPct val="85000"/>
              </a:lnSpc>
            </a:pPr>
            <a:r>
              <a:rPr lang="en-US" b="1" dirty="0">
                <a:latin typeface="+mn-lt"/>
              </a:rPr>
              <a:t>Client-Server</a:t>
            </a:r>
            <a:r>
              <a:rPr lang="en-US" dirty="0">
                <a:latin typeface="+mn-lt"/>
              </a:rPr>
              <a:t>: A baseline design that only persists update requests on the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D518A-92A5-4F46-A380-8EE5E261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40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C1B198-2834-4EF1-BE1A-1611080D5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32370" y="3619500"/>
            <a:ext cx="5635912" cy="18164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FC7462-797E-411C-83A6-4EC45D3C4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952265" y="3619500"/>
            <a:ext cx="5635915" cy="1816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CA72EA-66F1-4CBD-AFEA-260C7CBB2105}"/>
              </a:ext>
            </a:extLst>
          </p:cNvPr>
          <p:cNvSpPr txBox="1"/>
          <p:nvPr/>
        </p:nvSpPr>
        <p:spPr>
          <a:xfrm>
            <a:off x="1498198" y="6102038"/>
            <a:ext cx="3303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err="1"/>
              <a:t>PMNet</a:t>
            </a:r>
            <a:r>
              <a:rPr lang="en-US" sz="2800" b="1"/>
              <a:t>-NIC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8DC62D-1A8A-4551-B30E-F909528C0106}"/>
              </a:ext>
            </a:extLst>
          </p:cNvPr>
          <p:cNvSpPr txBox="1"/>
          <p:nvPr/>
        </p:nvSpPr>
        <p:spPr>
          <a:xfrm>
            <a:off x="7066579" y="6102038"/>
            <a:ext cx="3303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err="1"/>
              <a:t>PMNet</a:t>
            </a:r>
            <a:r>
              <a:rPr lang="en-US" sz="2800" b="1"/>
              <a:t>-Switch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621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E9CE-E4A5-4D2B-A169-FC3CE852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87" y="162719"/>
            <a:ext cx="10515600" cy="968375"/>
          </a:xfrm>
        </p:spPr>
        <p:txBody>
          <a:bodyPr/>
          <a:lstStyle/>
          <a:p>
            <a:r>
              <a:rPr lang="en-US" dirty="0">
                <a:latin typeface="+mn-lt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BAE98-3D62-44A4-980D-FEC4F090B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131094"/>
            <a:ext cx="10063949" cy="3777550"/>
          </a:xfrm>
        </p:spPr>
        <p:txBody>
          <a:bodyPr>
            <a:normAutofit/>
          </a:bodyPr>
          <a:lstStyle/>
          <a:p>
            <a:pPr marL="0" indent="0">
              <a:lnSpc>
                <a:spcPct val="85000"/>
              </a:lnSpc>
              <a:buNone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Workloads</a:t>
            </a:r>
          </a:p>
          <a:p>
            <a:pPr>
              <a:lnSpc>
                <a:spcPct val="85000"/>
              </a:lnSpc>
            </a:pPr>
            <a:r>
              <a:rPr lang="en-US" sz="3200" b="1" dirty="0">
                <a:latin typeface="+mn-lt"/>
              </a:rPr>
              <a:t>Microbenchmarks</a:t>
            </a:r>
            <a:r>
              <a:rPr lang="en-US" sz="3200" dirty="0">
                <a:latin typeface="+mn-lt"/>
              </a:rPr>
              <a:t>: Empty request handler on the server</a:t>
            </a:r>
          </a:p>
          <a:p>
            <a:pPr>
              <a:lnSpc>
                <a:spcPct val="85000"/>
              </a:lnSpc>
            </a:pPr>
            <a:r>
              <a:rPr lang="en-US" sz="3200" b="1" dirty="0">
                <a:latin typeface="+mn-lt"/>
              </a:rPr>
              <a:t>Persistent-memory-optimized datastore workloads</a:t>
            </a:r>
            <a:r>
              <a:rPr lang="en-US" sz="3200" dirty="0">
                <a:latin typeface="+mn-lt"/>
              </a:rPr>
              <a:t>:</a:t>
            </a:r>
          </a:p>
          <a:p>
            <a:pPr lvl="1">
              <a:lnSpc>
                <a:spcPct val="85000"/>
              </a:lnSpc>
            </a:pPr>
            <a:r>
              <a:rPr lang="en-US" sz="2800" dirty="0">
                <a:latin typeface="+mn-lt"/>
              </a:rPr>
              <a:t>PMDK-based database applications: 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B-tree, C-tree, RB-tree, </a:t>
            </a:r>
            <a:r>
              <a:rPr lang="en-US" sz="2800" dirty="0" err="1">
                <a:latin typeface="+mn-lt"/>
              </a:rPr>
              <a:t>Hashmap</a:t>
            </a:r>
            <a:r>
              <a:rPr lang="en-US" sz="2800" dirty="0">
                <a:latin typeface="+mn-lt"/>
              </a:rPr>
              <a:t>, </a:t>
            </a:r>
            <a:r>
              <a:rPr lang="en-US" sz="2800" dirty="0" err="1">
                <a:latin typeface="+mn-lt"/>
              </a:rPr>
              <a:t>Skiplist</a:t>
            </a:r>
            <a:endParaRPr lang="en-US" sz="2800" dirty="0">
              <a:latin typeface="+mn-lt"/>
            </a:endParaRPr>
          </a:p>
          <a:p>
            <a:pPr lvl="1">
              <a:lnSpc>
                <a:spcPct val="85000"/>
              </a:lnSpc>
            </a:pPr>
            <a:r>
              <a:rPr lang="en-US" sz="2800" dirty="0">
                <a:latin typeface="+mn-lt"/>
              </a:rPr>
              <a:t>Redis: TPC-C, Twitter clone</a:t>
            </a:r>
            <a:endParaRPr lang="en-US" sz="16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D518A-92A5-4F46-A380-8EE5E2617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41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8017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7489-8217-454B-8DD2-B87F5205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40"/>
            <a:ext cx="10515600" cy="981074"/>
          </a:xfrm>
        </p:spPr>
        <p:txBody>
          <a:bodyPr/>
          <a:lstStyle/>
          <a:p>
            <a:r>
              <a:rPr lang="en-US" dirty="0">
                <a:latin typeface="+mn-lt"/>
              </a:rPr>
              <a:t>Results: Microbenchmarks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24593-20C7-46C5-AD61-FA91224F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42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2B41E-3B22-45DF-9065-74FF59C8AA99}"/>
              </a:ext>
            </a:extLst>
          </p:cNvPr>
          <p:cNvSpPr txBox="1"/>
          <p:nvPr/>
        </p:nvSpPr>
        <p:spPr>
          <a:xfrm>
            <a:off x="838200" y="1366508"/>
            <a:ext cx="98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Update request Bandwidth vs. Latency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EE4CD2A-2355-48B6-862B-D5DDC7D63B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1713879"/>
              </p:ext>
            </p:extLst>
          </p:nvPr>
        </p:nvGraphicFramePr>
        <p:xfrm>
          <a:off x="1467826" y="2163177"/>
          <a:ext cx="8910419" cy="3066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Up 2">
            <a:extLst>
              <a:ext uri="{FF2B5EF4-FFF2-40B4-BE49-F238E27FC236}">
                <a16:creationId xmlns:a16="http://schemas.microsoft.com/office/drawing/2014/main" id="{7C6737EF-4E6F-7704-BBC8-5A736A3B6949}"/>
              </a:ext>
            </a:extLst>
          </p:cNvPr>
          <p:cNvSpPr/>
          <p:nvPr/>
        </p:nvSpPr>
        <p:spPr>
          <a:xfrm>
            <a:off x="9700592" y="4735484"/>
            <a:ext cx="381662" cy="71561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E0945-AD17-AB11-0644-AE15B707BC2F}"/>
              </a:ext>
            </a:extLst>
          </p:cNvPr>
          <p:cNvSpPr txBox="1"/>
          <p:nvPr/>
        </p:nvSpPr>
        <p:spPr>
          <a:xfrm>
            <a:off x="8873656" y="5451101"/>
            <a:ext cx="2210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 bandwidth</a:t>
            </a:r>
          </a:p>
        </p:txBody>
      </p:sp>
    </p:spTree>
    <p:extLst>
      <p:ext uri="{BB962C8B-B14F-4D97-AF65-F5344CB8AC3E}">
        <p14:creationId xmlns:p14="http://schemas.microsoft.com/office/powerpoint/2010/main" val="2341275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7489-8217-454B-8DD2-B87F5205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40"/>
            <a:ext cx="10515600" cy="981074"/>
          </a:xfrm>
        </p:spPr>
        <p:txBody>
          <a:bodyPr/>
          <a:lstStyle/>
          <a:p>
            <a:r>
              <a:rPr lang="en-US" dirty="0">
                <a:latin typeface="+mn-lt"/>
              </a:rPr>
              <a:t>Results: Microbenchmarks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24593-20C7-46C5-AD61-FA91224F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2B41E-3B22-45DF-9065-74FF59C8AA99}"/>
              </a:ext>
            </a:extLst>
          </p:cNvPr>
          <p:cNvSpPr txBox="1"/>
          <p:nvPr/>
        </p:nvSpPr>
        <p:spPr>
          <a:xfrm>
            <a:off x="838200" y="1366508"/>
            <a:ext cx="98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Update request Bandwidth vs. Latency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63D807F-6DEC-4701-A285-C24845D72E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864142"/>
              </p:ext>
            </p:extLst>
          </p:nvPr>
        </p:nvGraphicFramePr>
        <p:xfrm>
          <a:off x="1467826" y="2163177"/>
          <a:ext cx="8910418" cy="3056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Arrow: Up 7">
            <a:extLst>
              <a:ext uri="{FF2B5EF4-FFF2-40B4-BE49-F238E27FC236}">
                <a16:creationId xmlns:a16="http://schemas.microsoft.com/office/drawing/2014/main" id="{A7711B6C-FF93-DA52-C653-060D468CCDF0}"/>
              </a:ext>
            </a:extLst>
          </p:cNvPr>
          <p:cNvSpPr/>
          <p:nvPr/>
        </p:nvSpPr>
        <p:spPr>
          <a:xfrm>
            <a:off x="9700592" y="4735484"/>
            <a:ext cx="381662" cy="71561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92BD0D-DE26-D71A-AD94-697DB19A45B6}"/>
              </a:ext>
            </a:extLst>
          </p:cNvPr>
          <p:cNvSpPr txBox="1"/>
          <p:nvPr/>
        </p:nvSpPr>
        <p:spPr>
          <a:xfrm>
            <a:off x="8873656" y="5451101"/>
            <a:ext cx="2210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 bandwidth</a:t>
            </a:r>
          </a:p>
        </p:txBody>
      </p:sp>
    </p:spTree>
    <p:extLst>
      <p:ext uri="{BB962C8B-B14F-4D97-AF65-F5344CB8AC3E}">
        <p14:creationId xmlns:p14="http://schemas.microsoft.com/office/powerpoint/2010/main" val="3709702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7489-8217-454B-8DD2-B87F5205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40"/>
            <a:ext cx="10515600" cy="981074"/>
          </a:xfrm>
        </p:spPr>
        <p:txBody>
          <a:bodyPr/>
          <a:lstStyle/>
          <a:p>
            <a:r>
              <a:rPr lang="en-US" dirty="0">
                <a:latin typeface="+mn-lt"/>
              </a:rPr>
              <a:t>Results: Microbenchmarks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24593-20C7-46C5-AD61-FA91224F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2B41E-3B22-45DF-9065-74FF59C8AA99}"/>
              </a:ext>
            </a:extLst>
          </p:cNvPr>
          <p:cNvSpPr txBox="1"/>
          <p:nvPr/>
        </p:nvSpPr>
        <p:spPr>
          <a:xfrm>
            <a:off x="838200" y="1366508"/>
            <a:ext cx="98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Update request Bandwidth vs. Latency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4AED1C-5E80-441C-B448-8202BA7C13B2}"/>
              </a:ext>
            </a:extLst>
          </p:cNvPr>
          <p:cNvSpPr/>
          <p:nvPr/>
        </p:nvSpPr>
        <p:spPr>
          <a:xfrm>
            <a:off x="76200" y="5893266"/>
            <a:ext cx="11868147" cy="87966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Both </a:t>
            </a:r>
            <a:r>
              <a:rPr lang="en-US" sz="2400" err="1">
                <a:solidFill>
                  <a:schemeClr val="tx1"/>
                </a:solidFill>
              </a:rPr>
              <a:t>PMNet</a:t>
            </a:r>
            <a:r>
              <a:rPr lang="en-US" sz="2400">
                <a:solidFill>
                  <a:schemeClr val="tx1"/>
                </a:solidFill>
              </a:rPr>
              <a:t>-Switch and </a:t>
            </a:r>
            <a:r>
              <a:rPr lang="en-US" sz="2400" err="1">
                <a:solidFill>
                  <a:schemeClr val="tx1"/>
                </a:solidFill>
              </a:rPr>
              <a:t>PMNet</a:t>
            </a:r>
            <a:r>
              <a:rPr lang="en-US" sz="2400">
                <a:solidFill>
                  <a:schemeClr val="tx1"/>
                </a:solidFill>
              </a:rPr>
              <a:t>-NIC provide 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lower update latency </a:t>
            </a:r>
            <a:r>
              <a:rPr lang="en-US" sz="2400">
                <a:solidFill>
                  <a:schemeClr val="tx1"/>
                </a:solidFill>
              </a:rPr>
              <a:t>and </a:t>
            </a:r>
          </a:p>
          <a:p>
            <a:pPr algn="ctr"/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same bandwidth</a:t>
            </a:r>
            <a:r>
              <a:rPr lang="en-US" sz="2400">
                <a:solidFill>
                  <a:schemeClr val="tx1"/>
                </a:solidFill>
              </a:rPr>
              <a:t> as the baseline.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4F804EF-D071-4093-ADB5-A3C484F8B3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3973457"/>
              </p:ext>
            </p:extLst>
          </p:nvPr>
        </p:nvGraphicFramePr>
        <p:xfrm>
          <a:off x="1479172" y="2163177"/>
          <a:ext cx="8910419" cy="3056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B0B1F96A-4088-49C9-A3D7-DB1D854A888C}"/>
              </a:ext>
            </a:extLst>
          </p:cNvPr>
          <p:cNvSpPr/>
          <p:nvPr/>
        </p:nvSpPr>
        <p:spPr>
          <a:xfrm>
            <a:off x="6369937" y="3269350"/>
            <a:ext cx="403123" cy="50918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5DA2F2-15C3-44AA-9DEF-F5562A432E80}"/>
              </a:ext>
            </a:extLst>
          </p:cNvPr>
          <p:cNvSpPr txBox="1"/>
          <p:nvPr/>
        </p:nvSpPr>
        <p:spPr>
          <a:xfrm>
            <a:off x="9748685" y="3076232"/>
            <a:ext cx="2333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Same bandwidth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E9129C-FC54-474C-8E7A-F055F8734D72}"/>
              </a:ext>
            </a:extLst>
          </p:cNvPr>
          <p:cNvCxnSpPr>
            <a:cxnSpLocks/>
          </p:cNvCxnSpPr>
          <p:nvPr/>
        </p:nvCxnSpPr>
        <p:spPr>
          <a:xfrm>
            <a:off x="9703266" y="2692439"/>
            <a:ext cx="0" cy="1590684"/>
          </a:xfrm>
          <a:prstGeom prst="line">
            <a:avLst/>
          </a:prstGeom>
          <a:ln w="50800">
            <a:solidFill>
              <a:srgbClr val="FF0000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DE02EA-F91A-471D-B227-55236D10F121}"/>
              </a:ext>
            </a:extLst>
          </p:cNvPr>
          <p:cNvSpPr txBox="1"/>
          <p:nvPr/>
        </p:nvSpPr>
        <p:spPr>
          <a:xfrm>
            <a:off x="4845948" y="3378420"/>
            <a:ext cx="1675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Lower latency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E5C73908-C9E0-F0E4-7FFE-D5AC62416FC2}"/>
              </a:ext>
            </a:extLst>
          </p:cNvPr>
          <p:cNvSpPr/>
          <p:nvPr/>
        </p:nvSpPr>
        <p:spPr>
          <a:xfrm>
            <a:off x="9700592" y="4735484"/>
            <a:ext cx="381662" cy="71561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B2042-0701-82FE-D625-25A8E7ED5676}"/>
              </a:ext>
            </a:extLst>
          </p:cNvPr>
          <p:cNvSpPr txBox="1"/>
          <p:nvPr/>
        </p:nvSpPr>
        <p:spPr>
          <a:xfrm>
            <a:off x="8873656" y="5451101"/>
            <a:ext cx="2210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 bandwidth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512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16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D22D6C6-F1D8-4776-A988-66EEB43737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5181523"/>
              </p:ext>
            </p:extLst>
          </p:nvPr>
        </p:nvGraphicFramePr>
        <p:xfrm>
          <a:off x="615563" y="2198149"/>
          <a:ext cx="10425494" cy="2898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4497489-8217-454B-8DD2-B87F5205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40"/>
            <a:ext cx="10515600" cy="981074"/>
          </a:xfrm>
        </p:spPr>
        <p:txBody>
          <a:bodyPr/>
          <a:lstStyle/>
          <a:p>
            <a:r>
              <a:rPr lang="en-US" dirty="0">
                <a:latin typeface="+mn-lt"/>
              </a:rPr>
              <a:t>Results: Database workloads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24593-20C7-46C5-AD61-FA91224F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2B41E-3B22-45DF-9065-74FF59C8AA99}"/>
              </a:ext>
            </a:extLst>
          </p:cNvPr>
          <p:cNvSpPr txBox="1"/>
          <p:nvPr/>
        </p:nvSpPr>
        <p:spPr>
          <a:xfrm>
            <a:off x="838200" y="1366508"/>
            <a:ext cx="98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Average Update Latency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4AED1C-5E80-441C-B448-8202BA7C13B2}"/>
              </a:ext>
            </a:extLst>
          </p:cNvPr>
          <p:cNvSpPr/>
          <p:nvPr/>
        </p:nvSpPr>
        <p:spPr>
          <a:xfrm>
            <a:off x="76200" y="5893266"/>
            <a:ext cx="11868147" cy="87966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PMNet</a:t>
            </a:r>
            <a:r>
              <a:rPr lang="en-US" sz="2400" dirty="0">
                <a:solidFill>
                  <a:schemeClr val="tx1"/>
                </a:solidFill>
              </a:rPr>
              <a:t> effectively reduces the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average latency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of update requests</a:t>
            </a:r>
          </a:p>
        </p:txBody>
      </p:sp>
      <p:sp>
        <p:nvSpPr>
          <p:cNvPr id="10" name="Up-Down Arrow 4">
            <a:extLst>
              <a:ext uri="{FF2B5EF4-FFF2-40B4-BE49-F238E27FC236}">
                <a16:creationId xmlns:a16="http://schemas.microsoft.com/office/drawing/2014/main" id="{B1AECD39-0D25-617A-4DCC-43FEEA68A087}"/>
              </a:ext>
            </a:extLst>
          </p:cNvPr>
          <p:cNvSpPr/>
          <p:nvPr/>
        </p:nvSpPr>
        <p:spPr>
          <a:xfrm>
            <a:off x="10292472" y="3429000"/>
            <a:ext cx="363873" cy="875038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6F5770-9928-46B0-9ADE-ADA421F2ED6D}"/>
              </a:ext>
            </a:extLst>
          </p:cNvPr>
          <p:cNvCxnSpPr>
            <a:cxnSpLocks/>
          </p:cNvCxnSpPr>
          <p:nvPr/>
        </p:nvCxnSpPr>
        <p:spPr>
          <a:xfrm>
            <a:off x="10050789" y="3396800"/>
            <a:ext cx="632115" cy="0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">
            <a:extLst>
              <a:ext uri="{FF2B5EF4-FFF2-40B4-BE49-F238E27FC236}">
                <a16:creationId xmlns:a16="http://schemas.microsoft.com/office/drawing/2014/main" id="{80E444AA-C319-8683-D0D8-4C116F1529EB}"/>
              </a:ext>
            </a:extLst>
          </p:cNvPr>
          <p:cNvSpPr txBox="1"/>
          <p:nvPr/>
        </p:nvSpPr>
        <p:spPr>
          <a:xfrm>
            <a:off x="10763624" y="3461200"/>
            <a:ext cx="939579" cy="38446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4.2X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213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7489-8217-454B-8DD2-B87F5205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40"/>
            <a:ext cx="10515600" cy="981074"/>
          </a:xfrm>
        </p:spPr>
        <p:txBody>
          <a:bodyPr/>
          <a:lstStyle/>
          <a:p>
            <a:r>
              <a:rPr lang="en-US" dirty="0">
                <a:latin typeface="+mn-lt"/>
              </a:rPr>
              <a:t>Results: Database workloads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24593-20C7-46C5-AD61-FA91224F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46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2B41E-3B22-45DF-9065-74FF59C8AA99}"/>
              </a:ext>
            </a:extLst>
          </p:cNvPr>
          <p:cNvSpPr txBox="1"/>
          <p:nvPr/>
        </p:nvSpPr>
        <p:spPr>
          <a:xfrm>
            <a:off x="838200" y="1366508"/>
            <a:ext cx="9885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Tail latency </a:t>
            </a:r>
            <a:r>
              <a:rPr lang="en-US" sz="3200" dirty="0"/>
              <a:t>(99th-P): 100% Update requests in Redis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C07FA12-C142-4A6B-B1FA-4886BDAD23C5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PMNet</a:t>
            </a:r>
            <a:r>
              <a:rPr lang="en-US" sz="2400" dirty="0">
                <a:solidFill>
                  <a:schemeClr val="tx1"/>
                </a:solidFill>
              </a:rPr>
              <a:t> significantly improves 99-percentile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tail-latency</a:t>
            </a:r>
            <a:r>
              <a:rPr lang="en-US" sz="2400" dirty="0">
                <a:solidFill>
                  <a:schemeClr val="tx1"/>
                </a:solidFill>
              </a:rPr>
              <a:t> of update requests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A9BDEB-0965-4533-87C5-A5F7A03AB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967" y="2494419"/>
            <a:ext cx="6897057" cy="3365630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903855F1-9574-4334-BA9F-1A46E0771E5C}"/>
              </a:ext>
            </a:extLst>
          </p:cNvPr>
          <p:cNvSpPr/>
          <p:nvPr/>
        </p:nvSpPr>
        <p:spPr>
          <a:xfrm>
            <a:off x="5350529" y="3017044"/>
            <a:ext cx="2607096" cy="504028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4.5X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5352EE-4FFC-4533-802A-97AB2D406DF4}"/>
              </a:ext>
            </a:extLst>
          </p:cNvPr>
          <p:cNvSpPr/>
          <p:nvPr/>
        </p:nvSpPr>
        <p:spPr>
          <a:xfrm>
            <a:off x="4619709" y="2552369"/>
            <a:ext cx="1606164" cy="315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429B55-00E1-0DDF-4ED8-D1670ABF222F}"/>
              </a:ext>
            </a:extLst>
          </p:cNvPr>
          <p:cNvSpPr txBox="1"/>
          <p:nvPr/>
        </p:nvSpPr>
        <p:spPr>
          <a:xfrm>
            <a:off x="4399198" y="2470312"/>
            <a:ext cx="210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Client-server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BDCEFB-F1B7-F715-8D48-965A65E8AD4D}"/>
              </a:ext>
            </a:extLst>
          </p:cNvPr>
          <p:cNvSpPr/>
          <p:nvPr/>
        </p:nvSpPr>
        <p:spPr>
          <a:xfrm>
            <a:off x="6777962" y="2570484"/>
            <a:ext cx="1606164" cy="315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F729E-B7B5-BA1D-00C3-65520F684519}"/>
              </a:ext>
            </a:extLst>
          </p:cNvPr>
          <p:cNvSpPr txBox="1"/>
          <p:nvPr/>
        </p:nvSpPr>
        <p:spPr>
          <a:xfrm>
            <a:off x="6225873" y="2470312"/>
            <a:ext cx="210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PMNet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67B278-40CD-B9D0-9016-30F29DEE2328}"/>
              </a:ext>
            </a:extLst>
          </p:cNvPr>
          <p:cNvSpPr txBox="1"/>
          <p:nvPr/>
        </p:nvSpPr>
        <p:spPr>
          <a:xfrm>
            <a:off x="2814763" y="5334450"/>
            <a:ext cx="5247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F042F-CA0E-A344-0AFD-68D323905616}"/>
              </a:ext>
            </a:extLst>
          </p:cNvPr>
          <p:cNvSpPr txBox="1"/>
          <p:nvPr/>
        </p:nvSpPr>
        <p:spPr>
          <a:xfrm>
            <a:off x="8668248" y="5334450"/>
            <a:ext cx="70898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100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421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7489-8217-454B-8DD2-B87F5205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40"/>
            <a:ext cx="10515600" cy="981074"/>
          </a:xfrm>
        </p:spPr>
        <p:txBody>
          <a:bodyPr/>
          <a:lstStyle/>
          <a:p>
            <a:r>
              <a:rPr lang="en-US" dirty="0">
                <a:latin typeface="+mn-lt"/>
              </a:rPr>
              <a:t>Results: Database workloads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24593-20C7-46C5-AD61-FA91224F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47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2B41E-3B22-45DF-9065-74FF59C8AA99}"/>
              </a:ext>
            </a:extLst>
          </p:cNvPr>
          <p:cNvSpPr txBox="1"/>
          <p:nvPr/>
        </p:nvSpPr>
        <p:spPr>
          <a:xfrm>
            <a:off x="838200" y="1366508"/>
            <a:ext cx="10771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Tail latency: 50%-50% Update-read requests &amp; Cache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A079D7C-339C-4253-AD00-92905555BADD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Without read cache, PMNet only improves 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update</a:t>
            </a:r>
            <a:r>
              <a:rPr lang="en-US" sz="2400">
                <a:solidFill>
                  <a:schemeClr val="tx1"/>
                </a:solidFill>
              </a:rPr>
              <a:t> requests’ latency.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91F9217-14FC-4A42-8D42-C141E4C2B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3967" y="2494419"/>
            <a:ext cx="6897056" cy="3365630"/>
          </a:xfrm>
          <a:prstGeom prst="rect">
            <a:avLst/>
          </a:prstGeom>
        </p:spPr>
      </p:pic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D9D21EA5-ADCB-42AB-8DDD-CFDFE7B5045D}"/>
              </a:ext>
            </a:extLst>
          </p:cNvPr>
          <p:cNvSpPr/>
          <p:nvPr/>
        </p:nvSpPr>
        <p:spPr>
          <a:xfrm>
            <a:off x="5785073" y="4074743"/>
            <a:ext cx="1819611" cy="504028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2.5X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D3E1C6-EDF3-4D9F-9B9E-E6756B39DD9B}"/>
              </a:ext>
            </a:extLst>
          </p:cNvPr>
          <p:cNvSpPr txBox="1"/>
          <p:nvPr/>
        </p:nvSpPr>
        <p:spPr>
          <a:xfrm>
            <a:off x="5079995" y="2052277"/>
            <a:ext cx="1401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Redis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87DAD-CA9E-E482-49DC-88D22D1BF2EF}"/>
              </a:ext>
            </a:extLst>
          </p:cNvPr>
          <p:cNvSpPr txBox="1"/>
          <p:nvPr/>
        </p:nvSpPr>
        <p:spPr>
          <a:xfrm>
            <a:off x="2814763" y="5334450"/>
            <a:ext cx="5247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F2040-07E2-F509-C561-8D3C1D24B105}"/>
              </a:ext>
            </a:extLst>
          </p:cNvPr>
          <p:cNvSpPr txBox="1"/>
          <p:nvPr/>
        </p:nvSpPr>
        <p:spPr>
          <a:xfrm>
            <a:off x="8668248" y="5334450"/>
            <a:ext cx="70898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100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85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7489-8217-454B-8DD2-B87F5205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40"/>
            <a:ext cx="10515600" cy="981074"/>
          </a:xfrm>
        </p:spPr>
        <p:txBody>
          <a:bodyPr/>
          <a:lstStyle/>
          <a:p>
            <a:r>
              <a:rPr lang="en-US" dirty="0">
                <a:latin typeface="+mn-lt"/>
              </a:rPr>
              <a:t>Results: Database workloads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24593-20C7-46C5-AD61-FA91224F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2B41E-3B22-45DF-9065-74FF59C8AA99}"/>
              </a:ext>
            </a:extLst>
          </p:cNvPr>
          <p:cNvSpPr txBox="1"/>
          <p:nvPr/>
        </p:nvSpPr>
        <p:spPr>
          <a:xfrm>
            <a:off x="838200" y="1366508"/>
            <a:ext cx="10771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Tail latency: 50%-50% Update-read requests &amp; Cache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1EB8BE-3290-438D-B934-62AAFD19873E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-80" dirty="0">
                <a:solidFill>
                  <a:schemeClr val="tx1"/>
                </a:solidFill>
              </a:rPr>
              <a:t>With read cache, </a:t>
            </a:r>
            <a:r>
              <a:rPr lang="en-US" sz="2400" spc="-80" dirty="0" err="1">
                <a:solidFill>
                  <a:schemeClr val="tx1"/>
                </a:solidFill>
              </a:rPr>
              <a:t>PMNet</a:t>
            </a:r>
            <a:r>
              <a:rPr lang="en-US" sz="2400" spc="-80" dirty="0">
                <a:solidFill>
                  <a:schemeClr val="tx1"/>
                </a:solidFill>
              </a:rPr>
              <a:t> also improves </a:t>
            </a:r>
            <a:r>
              <a:rPr lang="en-US" sz="2400" b="1" spc="-80" dirty="0">
                <a:solidFill>
                  <a:schemeClr val="accent1">
                    <a:lumMod val="75000"/>
                  </a:schemeClr>
                </a:solidFill>
              </a:rPr>
              <a:t>read</a:t>
            </a:r>
            <a:r>
              <a:rPr lang="en-US" sz="2400" spc="-80" dirty="0">
                <a:solidFill>
                  <a:schemeClr val="tx1"/>
                </a:solidFill>
              </a:rPr>
              <a:t> requests’ latency.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6B61F8-1887-4893-AF7D-9565B3887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3967" y="2494419"/>
            <a:ext cx="6897056" cy="3365629"/>
          </a:xfrm>
          <a:prstGeom prst="rect">
            <a:avLst/>
          </a:prstGeom>
        </p:spPr>
      </p:pic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A6FB3080-E0CC-47DB-9396-3DD0B092C79D}"/>
              </a:ext>
            </a:extLst>
          </p:cNvPr>
          <p:cNvSpPr/>
          <p:nvPr/>
        </p:nvSpPr>
        <p:spPr>
          <a:xfrm>
            <a:off x="4994738" y="2979674"/>
            <a:ext cx="3207153" cy="504028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4.3X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5F0E2E-A6DC-436F-BE7E-D02B5F828474}"/>
              </a:ext>
            </a:extLst>
          </p:cNvPr>
          <p:cNvSpPr txBox="1"/>
          <p:nvPr/>
        </p:nvSpPr>
        <p:spPr>
          <a:xfrm>
            <a:off x="5079995" y="2052277"/>
            <a:ext cx="1401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Redis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61D3C-A257-6C35-B085-B2765A64805B}"/>
              </a:ext>
            </a:extLst>
          </p:cNvPr>
          <p:cNvSpPr txBox="1"/>
          <p:nvPr/>
        </p:nvSpPr>
        <p:spPr>
          <a:xfrm>
            <a:off x="2814763" y="5334450"/>
            <a:ext cx="5247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3CCE5E-D9BF-91E5-8E52-6753FA853B80}"/>
              </a:ext>
            </a:extLst>
          </p:cNvPr>
          <p:cNvSpPr txBox="1"/>
          <p:nvPr/>
        </p:nvSpPr>
        <p:spPr>
          <a:xfrm>
            <a:off x="8668248" y="5334450"/>
            <a:ext cx="70898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100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860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C904FCD-DF0C-4B0B-A699-87D7935225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0309456"/>
              </p:ext>
            </p:extLst>
          </p:nvPr>
        </p:nvGraphicFramePr>
        <p:xfrm>
          <a:off x="348104" y="2353056"/>
          <a:ext cx="11263310" cy="331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4497489-8217-454B-8DD2-B87F5205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40"/>
            <a:ext cx="10515600" cy="981074"/>
          </a:xfrm>
        </p:spPr>
        <p:txBody>
          <a:bodyPr/>
          <a:lstStyle/>
          <a:p>
            <a:r>
              <a:rPr lang="en-US" dirty="0">
                <a:latin typeface="+mn-lt"/>
              </a:rPr>
              <a:t>Results: Database workloads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24593-20C7-46C5-AD61-FA91224F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2B41E-3B22-45DF-9065-74FF59C8AA99}"/>
              </a:ext>
            </a:extLst>
          </p:cNvPr>
          <p:cNvSpPr txBox="1"/>
          <p:nvPr/>
        </p:nvSpPr>
        <p:spPr>
          <a:xfrm>
            <a:off x="838200" y="1366508"/>
            <a:ext cx="10771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3-way Server Replication (R=3), all workloads average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511B610-1D50-4816-B085-B79CC9B800A6}"/>
              </a:ext>
            </a:extLst>
          </p:cNvPr>
          <p:cNvSpPr/>
          <p:nvPr/>
        </p:nvSpPr>
        <p:spPr>
          <a:xfrm>
            <a:off x="76200" y="5893266"/>
            <a:ext cx="11868147" cy="87966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>
                <a:solidFill>
                  <a:schemeClr val="tx1"/>
                </a:solidFill>
              </a:rPr>
              <a:t>PMNet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</a:rPr>
              <a:t>reduces replication latency </a:t>
            </a:r>
            <a:r>
              <a:rPr lang="en-US" sz="2600" dirty="0">
                <a:solidFill>
                  <a:schemeClr val="tx1"/>
                </a:solidFill>
              </a:rPr>
              <a:t>while offering the same level of fault tolerance.</a:t>
            </a:r>
          </a:p>
        </p:txBody>
      </p:sp>
      <p:sp>
        <p:nvSpPr>
          <p:cNvPr id="9" name="Up-Down Arrow 4">
            <a:extLst>
              <a:ext uri="{FF2B5EF4-FFF2-40B4-BE49-F238E27FC236}">
                <a16:creationId xmlns:a16="http://schemas.microsoft.com/office/drawing/2014/main" id="{89C7348E-0B47-AC47-B903-2B7215BC2B5E}"/>
              </a:ext>
            </a:extLst>
          </p:cNvPr>
          <p:cNvSpPr/>
          <p:nvPr/>
        </p:nvSpPr>
        <p:spPr>
          <a:xfrm>
            <a:off x="5952631" y="2976342"/>
            <a:ext cx="805305" cy="1524096"/>
          </a:xfrm>
          <a:prstGeom prst="up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6EC787-0737-43E6-AE1C-1567BC510407}"/>
              </a:ext>
            </a:extLst>
          </p:cNvPr>
          <p:cNvCxnSpPr/>
          <p:nvPr/>
        </p:nvCxnSpPr>
        <p:spPr>
          <a:xfrm>
            <a:off x="5023993" y="2928867"/>
            <a:ext cx="1704927" cy="0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">
            <a:extLst>
              <a:ext uri="{FF2B5EF4-FFF2-40B4-BE49-F238E27FC236}">
                <a16:creationId xmlns:a16="http://schemas.microsoft.com/office/drawing/2014/main" id="{9FD56086-1E9B-4A4E-8761-2F9E9790A165}"/>
              </a:ext>
            </a:extLst>
          </p:cNvPr>
          <p:cNvSpPr txBox="1"/>
          <p:nvPr/>
        </p:nvSpPr>
        <p:spPr>
          <a:xfrm>
            <a:off x="6653809" y="3504679"/>
            <a:ext cx="988018" cy="55242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5.9X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560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7C8B7-74AE-439C-B38B-1D39A383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36" y="2674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  <a:cs typeface="Helvetica"/>
              </a:rPr>
              <a:t>Storage Applications in Datacenter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60527-50D8-4F90-929E-1901BA282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7" name="Group 50">
            <a:extLst>
              <a:ext uri="{FF2B5EF4-FFF2-40B4-BE49-F238E27FC236}">
                <a16:creationId xmlns:a16="http://schemas.microsoft.com/office/drawing/2014/main" id="{9D8AE6F7-C9B9-4814-A67C-839F069A0A90}"/>
              </a:ext>
            </a:extLst>
          </p:cNvPr>
          <p:cNvGrpSpPr/>
          <p:nvPr/>
        </p:nvGrpSpPr>
        <p:grpSpPr>
          <a:xfrm>
            <a:off x="2271336" y="3554273"/>
            <a:ext cx="964896" cy="823606"/>
            <a:chOff x="1023046" y="2182983"/>
            <a:chExt cx="1598140" cy="1364127"/>
          </a:xfrm>
        </p:grpSpPr>
        <p:sp>
          <p:nvSpPr>
            <p:cNvPr id="8" name="Rectangle: Rounded Corners 51">
              <a:extLst>
                <a:ext uri="{FF2B5EF4-FFF2-40B4-BE49-F238E27FC236}">
                  <a16:creationId xmlns:a16="http://schemas.microsoft.com/office/drawing/2014/main" id="{8F221370-74CF-4831-B5AC-4ECB9C7CA113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52">
              <a:extLst>
                <a:ext uri="{FF2B5EF4-FFF2-40B4-BE49-F238E27FC236}">
                  <a16:creationId xmlns:a16="http://schemas.microsoft.com/office/drawing/2014/main" id="{2627FD95-8DBE-4910-BA8F-2D4567FB40EF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53">
              <a:extLst>
                <a:ext uri="{FF2B5EF4-FFF2-40B4-BE49-F238E27FC236}">
                  <a16:creationId xmlns:a16="http://schemas.microsoft.com/office/drawing/2014/main" id="{637B1808-EFED-492B-87E6-72BCE0DF9042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54">
              <a:extLst>
                <a:ext uri="{FF2B5EF4-FFF2-40B4-BE49-F238E27FC236}">
                  <a16:creationId xmlns:a16="http://schemas.microsoft.com/office/drawing/2014/main" id="{7498969A-6E85-4A1F-AA15-FB5801353F0E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55">
              <a:extLst>
                <a:ext uri="{FF2B5EF4-FFF2-40B4-BE49-F238E27FC236}">
                  <a16:creationId xmlns:a16="http://schemas.microsoft.com/office/drawing/2014/main" id="{E593A9F4-61B6-447C-82FC-86FC2124E14B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56">
              <a:extLst>
                <a:ext uri="{FF2B5EF4-FFF2-40B4-BE49-F238E27FC236}">
                  <a16:creationId xmlns:a16="http://schemas.microsoft.com/office/drawing/2014/main" id="{D33A833F-6A33-4D1E-8B3A-5A7FD016BCFC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57">
              <a:extLst>
                <a:ext uri="{FF2B5EF4-FFF2-40B4-BE49-F238E27FC236}">
                  <a16:creationId xmlns:a16="http://schemas.microsoft.com/office/drawing/2014/main" id="{6B2411C7-1AE2-41CD-9A89-6EE1281824F7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59">
              <a:extLst>
                <a:ext uri="{FF2B5EF4-FFF2-40B4-BE49-F238E27FC236}">
                  <a16:creationId xmlns:a16="http://schemas.microsoft.com/office/drawing/2014/main" id="{D6F8296D-699C-4803-B98C-ECFA994FEAEA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58">
              <a:extLst>
                <a:ext uri="{FF2B5EF4-FFF2-40B4-BE49-F238E27FC236}">
                  <a16:creationId xmlns:a16="http://schemas.microsoft.com/office/drawing/2014/main" id="{3DF22936-5E6A-4399-B6D8-A99CC662C6AE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78">
            <a:extLst>
              <a:ext uri="{FF2B5EF4-FFF2-40B4-BE49-F238E27FC236}">
                <a16:creationId xmlns:a16="http://schemas.microsoft.com/office/drawing/2014/main" id="{92577EA5-9686-47BE-8A31-39780569E6D4}"/>
              </a:ext>
            </a:extLst>
          </p:cNvPr>
          <p:cNvGrpSpPr/>
          <p:nvPr/>
        </p:nvGrpSpPr>
        <p:grpSpPr>
          <a:xfrm>
            <a:off x="8993401" y="3598862"/>
            <a:ext cx="964896" cy="823606"/>
            <a:chOff x="1023046" y="2182983"/>
            <a:chExt cx="1598140" cy="1364127"/>
          </a:xfrm>
        </p:grpSpPr>
        <p:sp>
          <p:nvSpPr>
            <p:cNvPr id="21" name="Rectangle: Rounded Corners 79">
              <a:extLst>
                <a:ext uri="{FF2B5EF4-FFF2-40B4-BE49-F238E27FC236}">
                  <a16:creationId xmlns:a16="http://schemas.microsoft.com/office/drawing/2014/main" id="{7C19B941-853C-4D8B-B1E7-491C3C411A20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80">
              <a:extLst>
                <a:ext uri="{FF2B5EF4-FFF2-40B4-BE49-F238E27FC236}">
                  <a16:creationId xmlns:a16="http://schemas.microsoft.com/office/drawing/2014/main" id="{A5118257-0EAC-49C4-9192-CC6F05453C22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85">
              <a:extLst>
                <a:ext uri="{FF2B5EF4-FFF2-40B4-BE49-F238E27FC236}">
                  <a16:creationId xmlns:a16="http://schemas.microsoft.com/office/drawing/2014/main" id="{D2FA2865-ADE6-446C-B04B-49E2181FCEDA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88">
              <a:extLst>
                <a:ext uri="{FF2B5EF4-FFF2-40B4-BE49-F238E27FC236}">
                  <a16:creationId xmlns:a16="http://schemas.microsoft.com/office/drawing/2014/main" id="{50888485-142D-4B4D-B7F3-12747DB97E0B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89">
              <a:extLst>
                <a:ext uri="{FF2B5EF4-FFF2-40B4-BE49-F238E27FC236}">
                  <a16:creationId xmlns:a16="http://schemas.microsoft.com/office/drawing/2014/main" id="{39C09EE6-1D7A-41C7-AF94-79CAF6798096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90">
              <a:extLst>
                <a:ext uri="{FF2B5EF4-FFF2-40B4-BE49-F238E27FC236}">
                  <a16:creationId xmlns:a16="http://schemas.microsoft.com/office/drawing/2014/main" id="{4DE83668-C781-40D1-AE01-925BEB475567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91">
              <a:extLst>
                <a:ext uri="{FF2B5EF4-FFF2-40B4-BE49-F238E27FC236}">
                  <a16:creationId xmlns:a16="http://schemas.microsoft.com/office/drawing/2014/main" id="{24BD8078-22C1-4479-8B7F-C962FB2F71E0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92">
              <a:extLst>
                <a:ext uri="{FF2B5EF4-FFF2-40B4-BE49-F238E27FC236}">
                  <a16:creationId xmlns:a16="http://schemas.microsoft.com/office/drawing/2014/main" id="{ABD9CEBD-1C53-4110-9E00-A1B7158D0D8B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93">
              <a:extLst>
                <a:ext uri="{FF2B5EF4-FFF2-40B4-BE49-F238E27FC236}">
                  <a16:creationId xmlns:a16="http://schemas.microsoft.com/office/drawing/2014/main" id="{8F3B9B85-79C4-4747-80EB-009529EA26AE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图片 39">
            <a:extLst>
              <a:ext uri="{FF2B5EF4-FFF2-40B4-BE49-F238E27FC236}">
                <a16:creationId xmlns:a16="http://schemas.microsoft.com/office/drawing/2014/main" id="{4F896773-ECBC-467E-9321-F740E567A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4278" y="4059980"/>
            <a:ext cx="542643" cy="554635"/>
          </a:xfrm>
          <a:prstGeom prst="rect">
            <a:avLst/>
          </a:prstGeom>
        </p:spPr>
      </p:pic>
      <p:pic>
        <p:nvPicPr>
          <p:cNvPr id="7" name="图片 17">
            <a:extLst>
              <a:ext uri="{FF2B5EF4-FFF2-40B4-BE49-F238E27FC236}">
                <a16:creationId xmlns:a16="http://schemas.microsoft.com/office/drawing/2014/main" id="{CC0969A2-F36C-4FCB-8F3B-F9680E1DD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525" y="2507499"/>
            <a:ext cx="809090" cy="817652"/>
          </a:xfrm>
          <a:prstGeom prst="rect">
            <a:avLst/>
          </a:prstGeom>
        </p:spPr>
      </p:pic>
      <p:pic>
        <p:nvPicPr>
          <p:cNvPr id="18" name="图片 19" descr="图标&#10;&#10;已自动生成说明">
            <a:extLst>
              <a:ext uri="{FF2B5EF4-FFF2-40B4-BE49-F238E27FC236}">
                <a16:creationId xmlns:a16="http://schemas.microsoft.com/office/drawing/2014/main" id="{98379264-306C-414B-B3EC-A251D4294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8602" y="2869029"/>
            <a:ext cx="593440" cy="610564"/>
          </a:xfrm>
          <a:prstGeom prst="rect">
            <a:avLst/>
          </a:prstGeom>
        </p:spPr>
      </p:pic>
      <p:pic>
        <p:nvPicPr>
          <p:cNvPr id="20" name="图片 32" descr="图标&#10;&#10;已自动生成说明">
            <a:extLst>
              <a:ext uri="{FF2B5EF4-FFF2-40B4-BE49-F238E27FC236}">
                <a16:creationId xmlns:a16="http://schemas.microsoft.com/office/drawing/2014/main" id="{F10F278F-8C7E-4D6C-99A9-F6209F904B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84" t="-373" r="16279"/>
          <a:stretch/>
        </p:blipFill>
        <p:spPr>
          <a:xfrm>
            <a:off x="9090448" y="2541435"/>
            <a:ext cx="626539" cy="519270"/>
          </a:xfrm>
          <a:prstGeom prst="rect">
            <a:avLst/>
          </a:prstGeom>
        </p:spPr>
      </p:pic>
      <p:pic>
        <p:nvPicPr>
          <p:cNvPr id="33" name="图片 33" descr="徽标, 公司名称&#10;&#10;已自动生成说明">
            <a:extLst>
              <a:ext uri="{FF2B5EF4-FFF2-40B4-BE49-F238E27FC236}">
                <a16:creationId xmlns:a16="http://schemas.microsoft.com/office/drawing/2014/main" id="{C7DB0796-427B-4FBB-8700-A04D374CD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7801" y="2708053"/>
            <a:ext cx="625119" cy="520879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2A0B9F74-8925-403F-8D19-DF0B81E445E9}"/>
              </a:ext>
            </a:extLst>
          </p:cNvPr>
          <p:cNvGrpSpPr/>
          <p:nvPr/>
        </p:nvGrpSpPr>
        <p:grpSpPr>
          <a:xfrm>
            <a:off x="4563041" y="3402103"/>
            <a:ext cx="2960332" cy="1025212"/>
            <a:chOff x="4563041" y="2959340"/>
            <a:chExt cx="2960332" cy="1025212"/>
          </a:xfrm>
        </p:grpSpPr>
        <p:sp>
          <p:nvSpPr>
            <p:cNvPr id="19" name="Cloud 62">
              <a:extLst>
                <a:ext uri="{FF2B5EF4-FFF2-40B4-BE49-F238E27FC236}">
                  <a16:creationId xmlns:a16="http://schemas.microsoft.com/office/drawing/2014/main" id="{496D4744-8EE4-4C40-8C4D-788568D30A6A}"/>
                </a:ext>
              </a:extLst>
            </p:cNvPr>
            <p:cNvSpPr/>
            <p:nvPr/>
          </p:nvSpPr>
          <p:spPr>
            <a:xfrm>
              <a:off x="4563041" y="2959340"/>
              <a:ext cx="2960332" cy="1025212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40">
              <a:extLst>
                <a:ext uri="{FF2B5EF4-FFF2-40B4-BE49-F238E27FC236}">
                  <a16:creationId xmlns:a16="http://schemas.microsoft.com/office/drawing/2014/main" id="{13971A92-FF7F-45F3-9A53-29B314B8AD0E}"/>
                </a:ext>
              </a:extLst>
            </p:cNvPr>
            <p:cNvSpPr txBox="1"/>
            <p:nvPr/>
          </p:nvSpPr>
          <p:spPr>
            <a:xfrm>
              <a:off x="4968878" y="3180933"/>
              <a:ext cx="2071022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3200" b="1">
                  <a:cs typeface="Helvetica"/>
                </a:rPr>
                <a:t>Network</a:t>
              </a:r>
              <a:endParaRPr lang="zh-CN"/>
            </a:p>
          </p:txBody>
        </p:sp>
      </p:grpSp>
      <p:sp>
        <p:nvSpPr>
          <p:cNvPr id="6" name="箭头: 左右 5">
            <a:extLst>
              <a:ext uri="{FF2B5EF4-FFF2-40B4-BE49-F238E27FC236}">
                <a16:creationId xmlns:a16="http://schemas.microsoft.com/office/drawing/2014/main" id="{EE7D21EF-0B94-4AFF-BDA5-5EDB88659675}"/>
              </a:ext>
            </a:extLst>
          </p:cNvPr>
          <p:cNvSpPr/>
          <p:nvPr/>
        </p:nvSpPr>
        <p:spPr>
          <a:xfrm>
            <a:off x="7648908" y="3837805"/>
            <a:ext cx="1214437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左右 41">
            <a:extLst>
              <a:ext uri="{FF2B5EF4-FFF2-40B4-BE49-F238E27FC236}">
                <a16:creationId xmlns:a16="http://schemas.microsoft.com/office/drawing/2014/main" id="{0475019D-96B5-426F-A3BD-0F6D799A81E7}"/>
              </a:ext>
            </a:extLst>
          </p:cNvPr>
          <p:cNvSpPr/>
          <p:nvPr/>
        </p:nvSpPr>
        <p:spPr>
          <a:xfrm>
            <a:off x="3320986" y="3837805"/>
            <a:ext cx="1214437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E6E58E-C302-9144-AEC2-FFFE24428FD5}"/>
              </a:ext>
            </a:extLst>
          </p:cNvPr>
          <p:cNvSpPr txBox="1"/>
          <p:nvPr/>
        </p:nvSpPr>
        <p:spPr>
          <a:xfrm>
            <a:off x="3687185" y="2737309"/>
            <a:ext cx="2045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Social networking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220171-B361-D143-8D65-0AF7DA3638B7}"/>
              </a:ext>
            </a:extLst>
          </p:cNvPr>
          <p:cNvSpPr txBox="1"/>
          <p:nvPr/>
        </p:nvSpPr>
        <p:spPr>
          <a:xfrm>
            <a:off x="7627824" y="2499864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MariaDB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52B025-118C-E84C-A60F-292FDC8AD83B}"/>
              </a:ext>
            </a:extLst>
          </p:cNvPr>
          <p:cNvSpPr txBox="1"/>
          <p:nvPr/>
        </p:nvSpPr>
        <p:spPr>
          <a:xfrm>
            <a:off x="8747709" y="2118186"/>
            <a:ext cx="134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Memcached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1B7FA5-4F6D-1243-B878-CA90EF550308}"/>
              </a:ext>
            </a:extLst>
          </p:cNvPr>
          <p:cNvSpPr txBox="1"/>
          <p:nvPr/>
        </p:nvSpPr>
        <p:spPr>
          <a:xfrm>
            <a:off x="10200507" y="2463523"/>
            <a:ext cx="68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Redis</a:t>
            </a:r>
          </a:p>
        </p:txBody>
      </p:sp>
      <p:sp>
        <p:nvSpPr>
          <p:cNvPr id="47" name="矩形: 圆角 4">
            <a:extLst>
              <a:ext uri="{FF2B5EF4-FFF2-40B4-BE49-F238E27FC236}">
                <a16:creationId xmlns:a16="http://schemas.microsoft.com/office/drawing/2014/main" id="{BE381D0B-211C-432F-B3DC-C65B6D139A00}"/>
              </a:ext>
            </a:extLst>
          </p:cNvPr>
          <p:cNvSpPr/>
          <p:nvPr/>
        </p:nvSpPr>
        <p:spPr>
          <a:xfrm>
            <a:off x="1190" y="5614987"/>
            <a:ext cx="12191997" cy="91678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Our breakdown shows that 70% of latency is from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server side</a:t>
            </a:r>
            <a:endParaRPr lang="zh-CN" altLang="en-US" sz="3200" dirty="0">
              <a:solidFill>
                <a:schemeClr val="tx1"/>
              </a:solidFill>
              <a:cs typeface="Helvetic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B10B0E-9FE9-4EA8-BCFA-D35FF97E77DA}"/>
              </a:ext>
            </a:extLst>
          </p:cNvPr>
          <p:cNvSpPr txBox="1"/>
          <p:nvPr/>
        </p:nvSpPr>
        <p:spPr>
          <a:xfrm>
            <a:off x="1460842" y="4638208"/>
            <a:ext cx="25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Client Applications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CF8452-06F9-4FF1-86F7-F57372BFFFF4}"/>
              </a:ext>
            </a:extLst>
          </p:cNvPr>
          <p:cNvSpPr txBox="1"/>
          <p:nvPr/>
        </p:nvSpPr>
        <p:spPr>
          <a:xfrm>
            <a:off x="8182907" y="4638208"/>
            <a:ext cx="258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Storage Servers</a:t>
            </a:r>
          </a:p>
        </p:txBody>
      </p:sp>
      <p:pic>
        <p:nvPicPr>
          <p:cNvPr id="49" name="图片 39">
            <a:extLst>
              <a:ext uri="{FF2B5EF4-FFF2-40B4-BE49-F238E27FC236}">
                <a16:creationId xmlns:a16="http://schemas.microsoft.com/office/drawing/2014/main" id="{3A902246-76B0-49E7-8629-83EA93835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038" y="2528031"/>
            <a:ext cx="542643" cy="55463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0BEFC91-6CAD-4F38-BE89-BCBB954D4C0F}"/>
              </a:ext>
            </a:extLst>
          </p:cNvPr>
          <p:cNvSpPr txBox="1"/>
          <p:nvPr/>
        </p:nvSpPr>
        <p:spPr>
          <a:xfrm>
            <a:off x="1001262" y="3068639"/>
            <a:ext cx="2045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Online Transaction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E53AC9-4B51-493F-85DA-601764F388AE}"/>
              </a:ext>
            </a:extLst>
          </p:cNvPr>
          <p:cNvSpPr txBox="1"/>
          <p:nvPr/>
        </p:nvSpPr>
        <p:spPr>
          <a:xfrm>
            <a:off x="623764" y="1333006"/>
            <a:ext cx="1014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Common datacenter applications store data in separate storage servers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679CD3-241F-93CA-15E0-F74F23B537D0}"/>
              </a:ext>
            </a:extLst>
          </p:cNvPr>
          <p:cNvSpPr/>
          <p:nvPr/>
        </p:nvSpPr>
        <p:spPr>
          <a:xfrm>
            <a:off x="7627824" y="1948070"/>
            <a:ext cx="2406722" cy="13746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CFEA271-84A1-7D60-7BF8-F169606CB6B4}"/>
              </a:ext>
            </a:extLst>
          </p:cNvPr>
          <p:cNvSpPr/>
          <p:nvPr/>
        </p:nvSpPr>
        <p:spPr>
          <a:xfrm>
            <a:off x="8671604" y="3437121"/>
            <a:ext cx="2020438" cy="12594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069BC3-3995-BAE6-CFEE-249B37472474}"/>
              </a:ext>
            </a:extLst>
          </p:cNvPr>
          <p:cNvSpPr txBox="1"/>
          <p:nvPr/>
        </p:nvSpPr>
        <p:spPr>
          <a:xfrm>
            <a:off x="9998686" y="3281346"/>
            <a:ext cx="2585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70% latency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585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FEC4-26B2-4FB5-8CE9-4F86AD5B3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515600" cy="1044498"/>
          </a:xfrm>
        </p:spPr>
        <p:txBody>
          <a:bodyPr/>
          <a:lstStyle/>
          <a:p>
            <a:r>
              <a:rPr lang="en-US" b="1" err="1">
                <a:latin typeface="+mn-lt"/>
                <a:cs typeface="Latha" panose="020B0502040204020203" pitchFamily="34" charset="0"/>
              </a:rPr>
              <a:t>PMNet</a:t>
            </a:r>
            <a:endParaRPr lang="en-US" b="1">
              <a:latin typeface="+mn-lt"/>
              <a:cs typeface="Latha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356DE-B419-45B5-AE75-8C68F13AA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25734"/>
            <a:ext cx="11698481" cy="308020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ts val="2000"/>
              </a:lnSpc>
              <a:spcBef>
                <a:spcPts val="1800"/>
              </a:spcBef>
              <a:buNone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Contributions</a:t>
            </a:r>
          </a:p>
          <a:p>
            <a:pPr>
              <a:lnSpc>
                <a:spcPts val="1200"/>
              </a:lnSpc>
              <a:spcBef>
                <a:spcPts val="1800"/>
              </a:spcBef>
            </a:pPr>
            <a:r>
              <a:rPr lang="en-US" sz="2300" err="1">
                <a:latin typeface="+mn-lt"/>
                <a:cs typeface="Latha" panose="020B0604020202020204" pitchFamily="34" charset="0"/>
              </a:rPr>
              <a:t>PMNet</a:t>
            </a:r>
            <a:r>
              <a:rPr lang="en-US" sz="2300">
                <a:latin typeface="+mn-lt"/>
                <a:cs typeface="Latha" panose="020B0604020202020204" pitchFamily="34" charset="0"/>
              </a:rPr>
              <a:t> exposes </a:t>
            </a:r>
            <a:r>
              <a:rPr lang="en-US" sz="2300" b="1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data persistence </a:t>
            </a:r>
            <a:r>
              <a:rPr lang="en-US" sz="2300">
                <a:latin typeface="+mn-lt"/>
                <a:cs typeface="Latha" panose="020B0604020202020204" pitchFamily="34" charset="0"/>
              </a:rPr>
              <a:t>to the network to accelerate update requests</a:t>
            </a:r>
          </a:p>
          <a:p>
            <a:pPr>
              <a:lnSpc>
                <a:spcPts val="1200"/>
              </a:lnSpc>
              <a:spcBef>
                <a:spcPts val="1800"/>
              </a:spcBef>
            </a:pPr>
            <a:r>
              <a:rPr lang="en-US" sz="2300" err="1">
                <a:latin typeface="+mn-lt"/>
                <a:cs typeface="Latha" panose="020B0604020202020204" pitchFamily="34" charset="0"/>
              </a:rPr>
              <a:t>PMNet</a:t>
            </a:r>
            <a:r>
              <a:rPr lang="en-US" sz="2300">
                <a:latin typeface="+mn-lt"/>
                <a:cs typeface="Latha" panose="020B0604020202020204" pitchFamily="34" charset="0"/>
              </a:rPr>
              <a:t> integrates </a:t>
            </a:r>
            <a:r>
              <a:rPr lang="en-US" sz="2300" b="1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replication</a:t>
            </a:r>
            <a:r>
              <a:rPr lang="en-US" sz="2300">
                <a:latin typeface="+mn-lt"/>
                <a:cs typeface="Latha" panose="020B0604020202020204" pitchFamily="34" charset="0"/>
              </a:rPr>
              <a:t> and </a:t>
            </a:r>
            <a:r>
              <a:rPr lang="en-US" sz="2300" b="1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read caching</a:t>
            </a:r>
          </a:p>
          <a:p>
            <a:pPr marL="0" indent="0">
              <a:lnSpc>
                <a:spcPts val="3600"/>
              </a:lnSpc>
              <a:spcBef>
                <a:spcPts val="1800"/>
              </a:spcBef>
              <a:buNone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Results</a:t>
            </a:r>
          </a:p>
          <a:p>
            <a:pPr>
              <a:lnSpc>
                <a:spcPts val="1200"/>
              </a:lnSpc>
              <a:spcBef>
                <a:spcPts val="1800"/>
              </a:spcBef>
            </a:pPr>
            <a:r>
              <a:rPr lang="en-US" sz="2300" err="1">
                <a:latin typeface="+mn-lt"/>
                <a:cs typeface="Latha" panose="020B0604020202020204" pitchFamily="34" charset="0"/>
              </a:rPr>
              <a:t>PMNet</a:t>
            </a:r>
            <a:r>
              <a:rPr lang="en-US" sz="2300">
                <a:latin typeface="+mn-lt"/>
                <a:cs typeface="Latha" panose="020B0604020202020204" pitchFamily="34" charset="0"/>
              </a:rPr>
              <a:t> improves update throughput by </a:t>
            </a:r>
            <a:r>
              <a:rPr lang="en-US" sz="230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4.2X</a:t>
            </a:r>
            <a:r>
              <a:rPr lang="en-US" sz="2300">
                <a:latin typeface="+mn-lt"/>
                <a:cs typeface="Latha" panose="020B0604020202020204" pitchFamily="34" charset="0"/>
              </a:rPr>
              <a:t> and tail latency by </a:t>
            </a:r>
            <a:r>
              <a:rPr lang="en-US" sz="230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3.2X</a:t>
            </a:r>
            <a:r>
              <a:rPr lang="en-US" sz="2300">
                <a:latin typeface="+mn-lt"/>
                <a:cs typeface="Latha" panose="020B0604020202020204" pitchFamily="34" charset="0"/>
              </a:rPr>
              <a:t> on average</a:t>
            </a:r>
          </a:p>
          <a:p>
            <a:pPr>
              <a:lnSpc>
                <a:spcPts val="1200"/>
              </a:lnSpc>
              <a:spcBef>
                <a:spcPts val="1800"/>
              </a:spcBef>
            </a:pPr>
            <a:r>
              <a:rPr lang="en-US" sz="2300" err="1">
                <a:latin typeface="+mn-lt"/>
                <a:cs typeface="Latha" panose="020B0604020202020204" pitchFamily="34" charset="0"/>
              </a:rPr>
              <a:t>PMNet</a:t>
            </a:r>
            <a:r>
              <a:rPr lang="en-US" sz="2300">
                <a:latin typeface="+mn-lt"/>
                <a:cs typeface="Latha" panose="020B0604020202020204" pitchFamily="34" charset="0"/>
              </a:rPr>
              <a:t> improves 3-way replication (R=3) latency by </a:t>
            </a:r>
            <a:r>
              <a:rPr lang="en-US" sz="230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5.9X </a:t>
            </a:r>
            <a:r>
              <a:rPr lang="en-US" sz="2300">
                <a:latin typeface="+mn-lt"/>
                <a:cs typeface="Latha" panose="020B0604020202020204" pitchFamily="34" charset="0"/>
              </a:rPr>
              <a:t>on average</a:t>
            </a:r>
          </a:p>
          <a:p>
            <a:pPr>
              <a:lnSpc>
                <a:spcPts val="1200"/>
              </a:lnSpc>
              <a:spcBef>
                <a:spcPts val="1800"/>
              </a:spcBef>
            </a:pPr>
            <a:r>
              <a:rPr lang="en-US" sz="2300">
                <a:latin typeface="+mn-lt"/>
                <a:cs typeface="Latha" panose="020B0604020202020204" pitchFamily="34" charset="0"/>
              </a:rPr>
              <a:t>With Read caching, </a:t>
            </a:r>
            <a:r>
              <a:rPr lang="en-US" sz="2300" err="1">
                <a:latin typeface="+mn-lt"/>
                <a:cs typeface="Latha" panose="020B0604020202020204" pitchFamily="34" charset="0"/>
              </a:rPr>
              <a:t>PMNet</a:t>
            </a:r>
            <a:r>
              <a:rPr lang="en-US" sz="2300">
                <a:latin typeface="+mn-lt"/>
                <a:cs typeface="Latha" panose="020B0604020202020204" pitchFamily="34" charset="0"/>
              </a:rPr>
              <a:t> improves 50-50% mixed Read-update performance by </a:t>
            </a:r>
            <a:r>
              <a:rPr lang="en-US" sz="2300">
                <a:solidFill>
                  <a:schemeClr val="accent1">
                    <a:lumMod val="75000"/>
                  </a:schemeClr>
                </a:solidFill>
                <a:latin typeface="+mn-lt"/>
                <a:cs typeface="Latha" panose="020B0604020202020204" pitchFamily="34" charset="0"/>
              </a:rPr>
              <a:t>3.3X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61404-FE74-49DF-A91F-419AB1B7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C258B-208D-4043-80DA-B2561E7F7EC3}" type="slidenum">
              <a:rPr lang="en-US" smtClean="0"/>
              <a:t>50</a:t>
            </a:fld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169358-5577-474E-9928-71EE0D10A197}"/>
              </a:ext>
            </a:extLst>
          </p:cNvPr>
          <p:cNvGrpSpPr/>
          <p:nvPr/>
        </p:nvGrpSpPr>
        <p:grpSpPr>
          <a:xfrm>
            <a:off x="1021884" y="4265911"/>
            <a:ext cx="9243673" cy="1564105"/>
            <a:chOff x="1509276" y="4580589"/>
            <a:chExt cx="9243673" cy="15641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0ED20B-21F2-45DC-82F7-09279FC66100}"/>
                </a:ext>
              </a:extLst>
            </p:cNvPr>
            <p:cNvGrpSpPr/>
            <p:nvPr/>
          </p:nvGrpSpPr>
          <p:grpSpPr>
            <a:xfrm>
              <a:off x="1857721" y="4723513"/>
              <a:ext cx="964896" cy="823608"/>
              <a:chOff x="1023046" y="2182983"/>
              <a:chExt cx="1598140" cy="1364127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12AE731A-BEA2-4EA2-A953-E63143DF17D7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E136013C-F890-4524-8F39-1A795EE0CB7A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0C6AB6AB-5E9C-4BA1-BB9C-DED5B5FD8D1E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64AB7D0-2615-4FF1-BA5E-D160310A700D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F1D77E6-D236-4F36-875B-DC646AC5CAF4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A0D7757-21AE-476C-88F5-5EA2F55DE8CC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4DA5519-6A3C-40A8-B076-B364AE4EF229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AF5272D-13F0-4DA1-880D-676CC761ED49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49287A0-8292-485C-9176-40FAD024BE91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2C9FC1B-EDFB-43F2-AC49-07322F0D83D8}"/>
                </a:ext>
              </a:extLst>
            </p:cNvPr>
            <p:cNvGrpSpPr/>
            <p:nvPr/>
          </p:nvGrpSpPr>
          <p:grpSpPr>
            <a:xfrm>
              <a:off x="9161345" y="4667242"/>
              <a:ext cx="1487563" cy="1035214"/>
              <a:chOff x="9832458" y="1148141"/>
              <a:chExt cx="1487563" cy="103521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ADCBA25-EDE5-472E-BED2-BDF9C0D9746E}"/>
                  </a:ext>
                </a:extLst>
              </p:cNvPr>
              <p:cNvGrpSpPr/>
              <p:nvPr/>
            </p:nvGrpSpPr>
            <p:grpSpPr>
              <a:xfrm>
                <a:off x="9832458" y="1148141"/>
                <a:ext cx="964896" cy="823608"/>
                <a:chOff x="1023046" y="2182983"/>
                <a:chExt cx="1598140" cy="1364127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453F6529-5021-4A9C-8133-86CBBF70C35C}"/>
                    </a:ext>
                  </a:extLst>
                </p:cNvPr>
                <p:cNvSpPr/>
                <p:nvPr/>
              </p:nvSpPr>
              <p:spPr>
                <a:xfrm>
                  <a:off x="1023046" y="2182983"/>
                  <a:ext cx="1598140" cy="409528"/>
                </a:xfrm>
                <a:prstGeom prst="round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B328F507-86DB-46C7-87C1-E47A1AEAE69D}"/>
                    </a:ext>
                  </a:extLst>
                </p:cNvPr>
                <p:cNvSpPr/>
                <p:nvPr/>
              </p:nvSpPr>
              <p:spPr>
                <a:xfrm>
                  <a:off x="1023046" y="2660282"/>
                  <a:ext cx="1598140" cy="409528"/>
                </a:xfrm>
                <a:prstGeom prst="round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6A5CDAA9-CAFB-4F11-8DFA-2179372B8BAA}"/>
                    </a:ext>
                  </a:extLst>
                </p:cNvPr>
                <p:cNvSpPr/>
                <p:nvPr/>
              </p:nvSpPr>
              <p:spPr>
                <a:xfrm>
                  <a:off x="1023046" y="3137582"/>
                  <a:ext cx="1598140" cy="409528"/>
                </a:xfrm>
                <a:prstGeom prst="roundRect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8055B882-0985-4251-977C-FD4FF45C2656}"/>
                    </a:ext>
                  </a:extLst>
                </p:cNvPr>
                <p:cNvSpPr/>
                <p:nvPr/>
              </p:nvSpPr>
              <p:spPr>
                <a:xfrm>
                  <a:off x="1188720" y="2334407"/>
                  <a:ext cx="106680" cy="106680"/>
                </a:xfrm>
                <a:prstGeom prst="ellipse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ABDF872-6BC8-43AD-8C7A-8113CE28AA5C}"/>
                    </a:ext>
                  </a:extLst>
                </p:cNvPr>
                <p:cNvSpPr/>
                <p:nvPr/>
              </p:nvSpPr>
              <p:spPr>
                <a:xfrm>
                  <a:off x="1188720" y="2811706"/>
                  <a:ext cx="106680" cy="106680"/>
                </a:xfrm>
                <a:prstGeom prst="ellipse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113E894E-1E17-4508-94B7-66C2FDF7891C}"/>
                    </a:ext>
                  </a:extLst>
                </p:cNvPr>
                <p:cNvSpPr/>
                <p:nvPr/>
              </p:nvSpPr>
              <p:spPr>
                <a:xfrm>
                  <a:off x="1188720" y="3289006"/>
                  <a:ext cx="106680" cy="106680"/>
                </a:xfrm>
                <a:prstGeom prst="ellipse">
                  <a:avLst/>
                </a:prstGeom>
                <a:noFill/>
                <a:ln w="508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8BB24FD7-C163-4647-96CE-1671D7929664}"/>
                    </a:ext>
                  </a:extLst>
                </p:cNvPr>
                <p:cNvCxnSpPr/>
                <p:nvPr/>
              </p:nvCxnSpPr>
              <p:spPr>
                <a:xfrm>
                  <a:off x="1453020" y="2387747"/>
                  <a:ext cx="100208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BEE02165-5582-46F0-BAD3-B6ECD5E765D6}"/>
                    </a:ext>
                  </a:extLst>
                </p:cNvPr>
                <p:cNvCxnSpPr/>
                <p:nvPr/>
              </p:nvCxnSpPr>
              <p:spPr>
                <a:xfrm>
                  <a:off x="1453020" y="2865046"/>
                  <a:ext cx="100208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8FDA80A5-521B-4EBB-8D5F-3C71774C83B5}"/>
                    </a:ext>
                  </a:extLst>
                </p:cNvPr>
                <p:cNvCxnSpPr/>
                <p:nvPr/>
              </p:nvCxnSpPr>
              <p:spPr>
                <a:xfrm>
                  <a:off x="1453020" y="3342346"/>
                  <a:ext cx="1002082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8" name="图片 39">
                <a:extLst>
                  <a:ext uri="{FF2B5EF4-FFF2-40B4-BE49-F238E27FC236}">
                    <a16:creationId xmlns:a16="http://schemas.microsoft.com/office/drawing/2014/main" id="{3AF619D4-64F2-4938-9A53-A901BB938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77378" y="1628720"/>
                <a:ext cx="542643" cy="554635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B836CC-A888-459A-B508-65A9E230C7B4}"/>
                </a:ext>
              </a:extLst>
            </p:cNvPr>
            <p:cNvSpPr txBox="1"/>
            <p:nvPr/>
          </p:nvSpPr>
          <p:spPr>
            <a:xfrm>
              <a:off x="1509276" y="5683027"/>
              <a:ext cx="1661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Client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2267A1-BC61-47C9-8DCE-731A60174122}"/>
                </a:ext>
              </a:extLst>
            </p:cNvPr>
            <p:cNvSpPr txBox="1"/>
            <p:nvPr/>
          </p:nvSpPr>
          <p:spPr>
            <a:xfrm>
              <a:off x="9091163" y="5683029"/>
              <a:ext cx="1661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Server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134747-EC8A-415C-9CA3-75F2CD6333D7}"/>
                </a:ext>
              </a:extLst>
            </p:cNvPr>
            <p:cNvSpPr txBox="1"/>
            <p:nvPr/>
          </p:nvSpPr>
          <p:spPr>
            <a:xfrm>
              <a:off x="4951509" y="5683026"/>
              <a:ext cx="20819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err="1"/>
                <a:t>PMNet</a:t>
              </a:r>
              <a:endParaRPr lang="en-US" sz="2400" b="1"/>
            </a:p>
          </p:txBody>
        </p:sp>
        <p:sp>
          <p:nvSpPr>
            <p:cNvPr id="31" name="Arrow: Left 30">
              <a:extLst>
                <a:ext uri="{FF2B5EF4-FFF2-40B4-BE49-F238E27FC236}">
                  <a16:creationId xmlns:a16="http://schemas.microsoft.com/office/drawing/2014/main" id="{4A25CF19-B377-47BD-857F-A476CBC141F8}"/>
                </a:ext>
              </a:extLst>
            </p:cNvPr>
            <p:cNvSpPr/>
            <p:nvPr/>
          </p:nvSpPr>
          <p:spPr>
            <a:xfrm>
              <a:off x="2977363" y="5078159"/>
              <a:ext cx="1975058" cy="410516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Early ACK</a:t>
              </a:r>
            </a:p>
          </p:txBody>
        </p:sp>
        <p:sp>
          <p:nvSpPr>
            <p:cNvPr id="32" name="Arrow: Left 31">
              <a:extLst>
                <a:ext uri="{FF2B5EF4-FFF2-40B4-BE49-F238E27FC236}">
                  <a16:creationId xmlns:a16="http://schemas.microsoft.com/office/drawing/2014/main" id="{E7C5545D-C61A-4967-A1C1-8971B402D7D0}"/>
                </a:ext>
              </a:extLst>
            </p:cNvPr>
            <p:cNvSpPr/>
            <p:nvPr/>
          </p:nvSpPr>
          <p:spPr>
            <a:xfrm flipH="1">
              <a:off x="3104066" y="4733968"/>
              <a:ext cx="1895938" cy="410516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Update</a:t>
              </a:r>
            </a:p>
          </p:txBody>
        </p:sp>
        <p:pic>
          <p:nvPicPr>
            <p:cNvPr id="33" name="Picture 32" descr="A picture containing text, electronics, circuit&#10;&#10;Description automatically generated">
              <a:extLst>
                <a:ext uri="{FF2B5EF4-FFF2-40B4-BE49-F238E27FC236}">
                  <a16:creationId xmlns:a16="http://schemas.microsoft.com/office/drawing/2014/main" id="{212D8E07-FDBB-4375-9134-4C4C8135C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9925" y="4580589"/>
              <a:ext cx="1661786" cy="1160483"/>
            </a:xfrm>
            <a:prstGeom prst="rect">
              <a:avLst/>
            </a:prstGeom>
          </p:spPr>
        </p:pic>
        <p:sp>
          <p:nvSpPr>
            <p:cNvPr id="34" name="Arrow: Left 33">
              <a:extLst>
                <a:ext uri="{FF2B5EF4-FFF2-40B4-BE49-F238E27FC236}">
                  <a16:creationId xmlns:a16="http://schemas.microsoft.com/office/drawing/2014/main" id="{E8B176A5-B184-4503-A1D1-7E1E83133F5B}"/>
                </a:ext>
              </a:extLst>
            </p:cNvPr>
            <p:cNvSpPr/>
            <p:nvPr/>
          </p:nvSpPr>
          <p:spPr>
            <a:xfrm flipH="1">
              <a:off x="7052549" y="5025057"/>
              <a:ext cx="1895938" cy="410516"/>
            </a:xfrm>
            <a:prstGeom prst="lef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Update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4A91B6-04AB-4F1D-A304-B72561A67FBC}"/>
                </a:ext>
              </a:extLst>
            </p:cNvPr>
            <p:cNvSpPr txBox="1"/>
            <p:nvPr/>
          </p:nvSpPr>
          <p:spPr>
            <a:xfrm>
              <a:off x="6968305" y="4716073"/>
              <a:ext cx="2005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Off the critical path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BE4839A-02B8-630A-3515-D6414621B03D}"/>
              </a:ext>
            </a:extLst>
          </p:cNvPr>
          <p:cNvSpPr txBox="1"/>
          <p:nvPr/>
        </p:nvSpPr>
        <p:spPr>
          <a:xfrm>
            <a:off x="822158" y="5997880"/>
            <a:ext cx="1054768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0563C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Featured at Open Networking Foundation (ONF) P4 workshop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2022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Artifact available at </a:t>
            </a: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pmnet.persistentmemory.org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157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49B52-B11E-6F06-D233-3855F6911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61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B82C1-E009-458F-AE51-9E401CFB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02" y="3258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Alternative design: Client-sided Logging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857A5-0C45-44C6-8B5A-8FD15FFF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52</a:t>
            </a:fld>
            <a:endParaRPr lang="en-US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A0F3086-6185-4449-8BBB-023E9AA634FD}"/>
              </a:ext>
            </a:extLst>
          </p:cNvPr>
          <p:cNvCxnSpPr>
            <a:cxnSpLocks/>
          </p:cNvCxnSpPr>
          <p:nvPr/>
        </p:nvCxnSpPr>
        <p:spPr>
          <a:xfrm flipV="1">
            <a:off x="10020511" y="2140501"/>
            <a:ext cx="1138862" cy="1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96786C4-0918-4C3F-8017-61F54CE16BC2}"/>
              </a:ext>
            </a:extLst>
          </p:cNvPr>
          <p:cNvCxnSpPr>
            <a:cxnSpLocks/>
          </p:cNvCxnSpPr>
          <p:nvPr/>
        </p:nvCxnSpPr>
        <p:spPr>
          <a:xfrm>
            <a:off x="10020511" y="3033378"/>
            <a:ext cx="1140621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9B32D5-6599-4634-9294-86A09B41B616}"/>
              </a:ext>
            </a:extLst>
          </p:cNvPr>
          <p:cNvSpPr/>
          <p:nvPr/>
        </p:nvSpPr>
        <p:spPr>
          <a:xfrm>
            <a:off x="3133171" y="2473844"/>
            <a:ext cx="5562600" cy="5292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Network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352D20A-35A5-481B-812C-8B5A7A552B83}"/>
              </a:ext>
            </a:extLst>
          </p:cNvPr>
          <p:cNvGrpSpPr/>
          <p:nvPr/>
        </p:nvGrpSpPr>
        <p:grpSpPr>
          <a:xfrm>
            <a:off x="3133171" y="3324643"/>
            <a:ext cx="1894550" cy="2527591"/>
            <a:chOff x="838200" y="2797478"/>
            <a:chExt cx="1584806" cy="211434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13795B2-E466-46D0-8CF8-C8E2B22C4FEC}"/>
                </a:ext>
              </a:extLst>
            </p:cNvPr>
            <p:cNvSpPr/>
            <p:nvPr/>
          </p:nvSpPr>
          <p:spPr>
            <a:xfrm>
              <a:off x="838200" y="2797478"/>
              <a:ext cx="1584806" cy="2114349"/>
            </a:xfrm>
            <a:prstGeom prst="roundRect">
              <a:avLst>
                <a:gd name="adj" fmla="val 10356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Client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07FD455-FE63-4C75-8377-A3E8CAAFCDD3}"/>
                </a:ext>
              </a:extLst>
            </p:cNvPr>
            <p:cNvSpPr/>
            <p:nvPr/>
          </p:nvSpPr>
          <p:spPr>
            <a:xfrm>
              <a:off x="1092440" y="2897521"/>
              <a:ext cx="1076325" cy="390324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err="1">
                  <a:solidFill>
                    <a:schemeClr val="tx1"/>
                  </a:solidFill>
                </a:rPr>
                <a:t>ToR</a:t>
              </a:r>
              <a:endParaRPr lang="en-US" sz="2400" b="1">
                <a:solidFill>
                  <a:schemeClr val="tx1"/>
                </a:soli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05E53DF-7322-4F1D-AA2F-ECD7CF61B38B}"/>
                </a:ext>
              </a:extLst>
            </p:cNvPr>
            <p:cNvGrpSpPr/>
            <p:nvPr/>
          </p:nvGrpSpPr>
          <p:grpSpPr>
            <a:xfrm>
              <a:off x="1005175" y="3563482"/>
              <a:ext cx="1250857" cy="877960"/>
              <a:chOff x="966483" y="3462553"/>
              <a:chExt cx="1250857" cy="87796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A08A0B74-4A1B-4760-84CB-E5958682327D}"/>
                  </a:ext>
                </a:extLst>
              </p:cNvPr>
              <p:cNvSpPr/>
              <p:nvPr/>
            </p:nvSpPr>
            <p:spPr>
              <a:xfrm>
                <a:off x="966483" y="3462553"/>
                <a:ext cx="1250857" cy="26357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CC39A154-8CF1-4BC1-B55F-8CB4A389D468}"/>
                  </a:ext>
                </a:extLst>
              </p:cNvPr>
              <p:cNvSpPr/>
              <p:nvPr/>
            </p:nvSpPr>
            <p:spPr>
              <a:xfrm>
                <a:off x="966483" y="3769745"/>
                <a:ext cx="1250857" cy="26357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5F914BD-1F5B-49D8-A4DE-CFF8B71EE7D7}"/>
                  </a:ext>
                </a:extLst>
              </p:cNvPr>
              <p:cNvSpPr/>
              <p:nvPr/>
            </p:nvSpPr>
            <p:spPr>
              <a:xfrm>
                <a:off x="966483" y="4076938"/>
                <a:ext cx="1250857" cy="26357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256D2C3-49FA-4463-AC80-DC3268FD0823}"/>
                  </a:ext>
                </a:extLst>
              </p:cNvPr>
              <p:cNvSpPr/>
              <p:nvPr/>
            </p:nvSpPr>
            <p:spPr>
              <a:xfrm>
                <a:off x="1073112" y="3560010"/>
                <a:ext cx="68660" cy="6866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9737B04-8F4D-4D83-9109-27222E2F782A}"/>
                  </a:ext>
                </a:extLst>
              </p:cNvPr>
              <p:cNvSpPr/>
              <p:nvPr/>
            </p:nvSpPr>
            <p:spPr>
              <a:xfrm>
                <a:off x="1073112" y="3867203"/>
                <a:ext cx="68660" cy="6866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5C14649-A398-4EF4-BE00-30BFCC0E5CB9}"/>
                  </a:ext>
                </a:extLst>
              </p:cNvPr>
              <p:cNvSpPr/>
              <p:nvPr/>
            </p:nvSpPr>
            <p:spPr>
              <a:xfrm>
                <a:off x="1073112" y="4174396"/>
                <a:ext cx="68660" cy="6866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793CD10-23CA-4054-A009-B051B68E1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217" y="3594340"/>
                <a:ext cx="7843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5209B6E-CDC7-4713-991A-72F90A2BC6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217" y="3901533"/>
                <a:ext cx="7843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C92554D-1EBA-4C5E-BB39-ECAAE604B8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217" y="4208726"/>
                <a:ext cx="7843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6361499-1FE8-4B53-9F75-3D942EC3194A}"/>
              </a:ext>
            </a:extLst>
          </p:cNvPr>
          <p:cNvGrpSpPr/>
          <p:nvPr/>
        </p:nvGrpSpPr>
        <p:grpSpPr>
          <a:xfrm>
            <a:off x="6801221" y="3324643"/>
            <a:ext cx="1894550" cy="2527591"/>
            <a:chOff x="2796694" y="2797478"/>
            <a:chExt cx="1584806" cy="2114349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C0E1C06C-E236-4E9C-8449-9CBF5D6E44BD}"/>
                </a:ext>
              </a:extLst>
            </p:cNvPr>
            <p:cNvSpPr/>
            <p:nvPr/>
          </p:nvSpPr>
          <p:spPr>
            <a:xfrm>
              <a:off x="2796694" y="2797478"/>
              <a:ext cx="1584806" cy="2114349"/>
            </a:xfrm>
            <a:prstGeom prst="roundRect">
              <a:avLst>
                <a:gd name="adj" fmla="val 10356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92F36F5A-4F47-49C1-AF6D-62EAC4D6F477}"/>
                </a:ext>
              </a:extLst>
            </p:cNvPr>
            <p:cNvSpPr/>
            <p:nvPr/>
          </p:nvSpPr>
          <p:spPr>
            <a:xfrm>
              <a:off x="3050935" y="2897520"/>
              <a:ext cx="1076325" cy="390324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err="1">
                  <a:solidFill>
                    <a:schemeClr val="tx1"/>
                  </a:solidFill>
                </a:rPr>
                <a:t>ToR</a:t>
              </a:r>
              <a:endParaRPr lang="en-US" sz="2400" b="1">
                <a:solidFill>
                  <a:schemeClr val="tx1"/>
                </a:solidFill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2D03FDC-78FC-4A5D-9F02-D87245435945}"/>
                </a:ext>
              </a:extLst>
            </p:cNvPr>
            <p:cNvGrpSpPr/>
            <p:nvPr/>
          </p:nvGrpSpPr>
          <p:grpSpPr>
            <a:xfrm>
              <a:off x="2963669" y="3563482"/>
              <a:ext cx="1250857" cy="877960"/>
              <a:chOff x="966483" y="3462553"/>
              <a:chExt cx="1250857" cy="877960"/>
            </a:xfrm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F6AD9B0B-0A7B-496D-9222-B51C3C79AF9A}"/>
                  </a:ext>
                </a:extLst>
              </p:cNvPr>
              <p:cNvSpPr/>
              <p:nvPr/>
            </p:nvSpPr>
            <p:spPr>
              <a:xfrm>
                <a:off x="966483" y="3462553"/>
                <a:ext cx="1250857" cy="26357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AC3E3626-FC49-493E-BC8A-3B5E8EF4C459}"/>
                  </a:ext>
                </a:extLst>
              </p:cNvPr>
              <p:cNvSpPr/>
              <p:nvPr/>
            </p:nvSpPr>
            <p:spPr>
              <a:xfrm>
                <a:off x="966483" y="3769745"/>
                <a:ext cx="1250857" cy="26357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A29924BC-0020-45C5-8F50-D796E6A2AE0F}"/>
                  </a:ext>
                </a:extLst>
              </p:cNvPr>
              <p:cNvSpPr/>
              <p:nvPr/>
            </p:nvSpPr>
            <p:spPr>
              <a:xfrm>
                <a:off x="966483" y="4076938"/>
                <a:ext cx="1250857" cy="26357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2D3FE92-DFBC-4105-9293-4C952CBDB89F}"/>
                  </a:ext>
                </a:extLst>
              </p:cNvPr>
              <p:cNvSpPr/>
              <p:nvPr/>
            </p:nvSpPr>
            <p:spPr>
              <a:xfrm>
                <a:off x="1073112" y="3560010"/>
                <a:ext cx="68660" cy="6866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CD44D4F-A501-45F5-AD55-89E284B5B924}"/>
                  </a:ext>
                </a:extLst>
              </p:cNvPr>
              <p:cNvSpPr/>
              <p:nvPr/>
            </p:nvSpPr>
            <p:spPr>
              <a:xfrm>
                <a:off x="1073112" y="3867203"/>
                <a:ext cx="68660" cy="6866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8E7CDB7-FCFA-4258-B48A-8F05B40FD03D}"/>
                  </a:ext>
                </a:extLst>
              </p:cNvPr>
              <p:cNvSpPr/>
              <p:nvPr/>
            </p:nvSpPr>
            <p:spPr>
              <a:xfrm>
                <a:off x="1073112" y="4174396"/>
                <a:ext cx="68660" cy="6866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596A39E-1931-4F3A-9C25-16FE0A07A7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217" y="3594340"/>
                <a:ext cx="7843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7C377C8-5A12-488A-B3AE-5C9C1AD35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217" y="3901533"/>
                <a:ext cx="7843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2DE57E9-60AF-42B7-9C9D-458A3D51ED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217" y="4208726"/>
                <a:ext cx="7843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2A75D14-66FB-40C6-8B3E-9A37CF3007F0}"/>
              </a:ext>
            </a:extLst>
          </p:cNvPr>
          <p:cNvCxnSpPr>
            <a:cxnSpLocks/>
          </p:cNvCxnSpPr>
          <p:nvPr/>
        </p:nvCxnSpPr>
        <p:spPr>
          <a:xfrm flipV="1">
            <a:off x="4233885" y="3910850"/>
            <a:ext cx="0" cy="499734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5E4982C-20C9-4C3D-B7E8-829B08E118A3}"/>
              </a:ext>
            </a:extLst>
          </p:cNvPr>
          <p:cNvCxnSpPr>
            <a:cxnSpLocks/>
          </p:cNvCxnSpPr>
          <p:nvPr/>
        </p:nvCxnSpPr>
        <p:spPr>
          <a:xfrm>
            <a:off x="3720534" y="4398513"/>
            <a:ext cx="0" cy="36662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2502F04-B77C-4F84-8428-5D81ADB05E5B}"/>
              </a:ext>
            </a:extLst>
          </p:cNvPr>
          <p:cNvCxnSpPr>
            <a:cxnSpLocks/>
          </p:cNvCxnSpPr>
          <p:nvPr/>
        </p:nvCxnSpPr>
        <p:spPr>
          <a:xfrm>
            <a:off x="4306945" y="4405424"/>
            <a:ext cx="0" cy="72694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955E39A-1E34-4A96-9C0B-7FD16DD76042}"/>
              </a:ext>
            </a:extLst>
          </p:cNvPr>
          <p:cNvCxnSpPr>
            <a:cxnSpLocks/>
          </p:cNvCxnSpPr>
          <p:nvPr/>
        </p:nvCxnSpPr>
        <p:spPr>
          <a:xfrm flipV="1">
            <a:off x="4472051" y="4438944"/>
            <a:ext cx="0" cy="66699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1FEEC1D-EC6D-4D26-8C7B-41FD6031EE9B}"/>
              </a:ext>
            </a:extLst>
          </p:cNvPr>
          <p:cNvCxnSpPr>
            <a:cxnSpLocks/>
          </p:cNvCxnSpPr>
          <p:nvPr/>
        </p:nvCxnSpPr>
        <p:spPr>
          <a:xfrm flipV="1">
            <a:off x="3897030" y="4356863"/>
            <a:ext cx="0" cy="40827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27586E4-F9FC-4F80-A01C-58A439671B2D}"/>
              </a:ext>
            </a:extLst>
          </p:cNvPr>
          <p:cNvCxnSpPr>
            <a:cxnSpLocks/>
          </p:cNvCxnSpPr>
          <p:nvPr/>
        </p:nvCxnSpPr>
        <p:spPr>
          <a:xfrm>
            <a:off x="3971041" y="3899204"/>
            <a:ext cx="0" cy="50491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894C5CB-2945-4D92-900B-A7717D664719}"/>
              </a:ext>
            </a:extLst>
          </p:cNvPr>
          <p:cNvCxnSpPr>
            <a:cxnSpLocks/>
          </p:cNvCxnSpPr>
          <p:nvPr/>
        </p:nvCxnSpPr>
        <p:spPr>
          <a:xfrm flipV="1">
            <a:off x="4252870" y="3003142"/>
            <a:ext cx="0" cy="441097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BD74050-23BA-414D-9861-08196B532D9F}"/>
              </a:ext>
            </a:extLst>
          </p:cNvPr>
          <p:cNvCxnSpPr>
            <a:cxnSpLocks/>
          </p:cNvCxnSpPr>
          <p:nvPr/>
        </p:nvCxnSpPr>
        <p:spPr>
          <a:xfrm>
            <a:off x="3971041" y="3003142"/>
            <a:ext cx="0" cy="44109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9BC1A6D-9CA0-4FCB-B4FA-7EC875D7CDFC}"/>
              </a:ext>
            </a:extLst>
          </p:cNvPr>
          <p:cNvCxnSpPr>
            <a:cxnSpLocks/>
          </p:cNvCxnSpPr>
          <p:nvPr/>
        </p:nvCxnSpPr>
        <p:spPr>
          <a:xfrm>
            <a:off x="7620690" y="3003142"/>
            <a:ext cx="0" cy="44109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D766CDF-AA03-488C-ABEC-541E12C9055F}"/>
              </a:ext>
            </a:extLst>
          </p:cNvPr>
          <p:cNvCxnSpPr>
            <a:cxnSpLocks/>
          </p:cNvCxnSpPr>
          <p:nvPr/>
        </p:nvCxnSpPr>
        <p:spPr>
          <a:xfrm flipV="1">
            <a:off x="7894920" y="3003142"/>
            <a:ext cx="0" cy="441098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B97E4E4-CCED-4C2D-A3A9-2C9830EDA791}"/>
              </a:ext>
            </a:extLst>
          </p:cNvPr>
          <p:cNvCxnSpPr>
            <a:cxnSpLocks/>
          </p:cNvCxnSpPr>
          <p:nvPr/>
        </p:nvCxnSpPr>
        <p:spPr>
          <a:xfrm>
            <a:off x="7654853" y="3912236"/>
            <a:ext cx="0" cy="486183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DF311FE-D831-4288-B4C4-EF10CFEC1164}"/>
              </a:ext>
            </a:extLst>
          </p:cNvPr>
          <p:cNvCxnSpPr>
            <a:cxnSpLocks/>
          </p:cNvCxnSpPr>
          <p:nvPr/>
        </p:nvCxnSpPr>
        <p:spPr>
          <a:xfrm flipV="1">
            <a:off x="7860758" y="3908794"/>
            <a:ext cx="0" cy="479387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D3C3CCB-350C-4234-9D65-8170B1DF79E4}"/>
              </a:ext>
            </a:extLst>
          </p:cNvPr>
          <p:cNvCxnSpPr>
            <a:cxnSpLocks/>
          </p:cNvCxnSpPr>
          <p:nvPr/>
        </p:nvCxnSpPr>
        <p:spPr>
          <a:xfrm>
            <a:off x="7438504" y="4388092"/>
            <a:ext cx="0" cy="346233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7E12C27-E8ED-4874-AFB9-8123E42B652B}"/>
              </a:ext>
            </a:extLst>
          </p:cNvPr>
          <p:cNvCxnSpPr>
            <a:cxnSpLocks/>
          </p:cNvCxnSpPr>
          <p:nvPr/>
        </p:nvCxnSpPr>
        <p:spPr>
          <a:xfrm>
            <a:off x="7985060" y="4377693"/>
            <a:ext cx="0" cy="69823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210C93C-A854-4D0C-A608-DE6BFD44A633}"/>
              </a:ext>
            </a:extLst>
          </p:cNvPr>
          <p:cNvCxnSpPr>
            <a:cxnSpLocks/>
          </p:cNvCxnSpPr>
          <p:nvPr/>
        </p:nvCxnSpPr>
        <p:spPr>
          <a:xfrm flipV="1">
            <a:off x="7611209" y="4352485"/>
            <a:ext cx="0" cy="39892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33121082-089D-48ED-8004-D38D293DDBAC}"/>
              </a:ext>
            </a:extLst>
          </p:cNvPr>
          <p:cNvCxnSpPr>
            <a:cxnSpLocks/>
          </p:cNvCxnSpPr>
          <p:nvPr/>
        </p:nvCxnSpPr>
        <p:spPr>
          <a:xfrm flipV="1">
            <a:off x="8134039" y="4415500"/>
            <a:ext cx="0" cy="69044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34D2C1-A8B7-419D-9B0C-4A49BAF39DD7}"/>
              </a:ext>
            </a:extLst>
          </p:cNvPr>
          <p:cNvGrpSpPr/>
          <p:nvPr/>
        </p:nvGrpSpPr>
        <p:grpSpPr>
          <a:xfrm>
            <a:off x="5050388" y="4538063"/>
            <a:ext cx="1189102" cy="523220"/>
            <a:chOff x="5086483" y="4221304"/>
            <a:chExt cx="1189102" cy="523220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53A2CC04-7109-4690-9B22-6ED316B9B61F}"/>
                </a:ext>
              </a:extLst>
            </p:cNvPr>
            <p:cNvSpPr/>
            <p:nvPr/>
          </p:nvSpPr>
          <p:spPr>
            <a:xfrm>
              <a:off x="5086483" y="4296682"/>
              <a:ext cx="310666" cy="3109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E5D2F06-B6D1-494C-9C22-A94331FCBAA0}"/>
                </a:ext>
              </a:extLst>
            </p:cNvPr>
            <p:cNvSpPr txBox="1"/>
            <p:nvPr/>
          </p:nvSpPr>
          <p:spPr>
            <a:xfrm>
              <a:off x="5354329" y="4221304"/>
              <a:ext cx="921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Log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61D1B27-46B5-40AD-A300-7C5838D61133}"/>
              </a:ext>
            </a:extLst>
          </p:cNvPr>
          <p:cNvGrpSpPr/>
          <p:nvPr/>
        </p:nvGrpSpPr>
        <p:grpSpPr>
          <a:xfrm>
            <a:off x="4673167" y="3824082"/>
            <a:ext cx="1763560" cy="523220"/>
            <a:chOff x="5086483" y="4190527"/>
            <a:chExt cx="1763560" cy="523220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AE8B802-D197-4C9E-AF47-793F1144D0B8}"/>
                </a:ext>
              </a:extLst>
            </p:cNvPr>
            <p:cNvSpPr/>
            <p:nvPr/>
          </p:nvSpPr>
          <p:spPr>
            <a:xfrm>
              <a:off x="5086483" y="4296682"/>
              <a:ext cx="310666" cy="3109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2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037BCBB0-D286-4565-B808-2B54146248DD}"/>
                </a:ext>
              </a:extLst>
            </p:cNvPr>
            <p:cNvSpPr txBox="1"/>
            <p:nvPr/>
          </p:nvSpPr>
          <p:spPr>
            <a:xfrm>
              <a:off x="5354711" y="4190527"/>
              <a:ext cx="1495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Request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CC7A8DBD-394F-45D4-8B54-80CB5430481C}"/>
              </a:ext>
            </a:extLst>
          </p:cNvPr>
          <p:cNvGrpSpPr/>
          <p:nvPr/>
        </p:nvGrpSpPr>
        <p:grpSpPr>
          <a:xfrm>
            <a:off x="8731661" y="4538063"/>
            <a:ext cx="3179445" cy="523220"/>
            <a:chOff x="5086483" y="4221304"/>
            <a:chExt cx="3179445" cy="523220"/>
          </a:xfrm>
        </p:grpSpPr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0B338F3-659C-4B31-AA63-CD75CA50B141}"/>
                </a:ext>
              </a:extLst>
            </p:cNvPr>
            <p:cNvSpPr/>
            <p:nvPr/>
          </p:nvSpPr>
          <p:spPr>
            <a:xfrm>
              <a:off x="5086483" y="4296682"/>
              <a:ext cx="310666" cy="3109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3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56D87200-8234-4F37-A911-5300A405B8A7}"/>
                </a:ext>
              </a:extLst>
            </p:cNvPr>
            <p:cNvSpPr txBox="1"/>
            <p:nvPr/>
          </p:nvSpPr>
          <p:spPr>
            <a:xfrm>
              <a:off x="5354327" y="4221304"/>
              <a:ext cx="2911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Replicate/Process</a:t>
              </a:r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D66862AD-A523-49FA-BAB7-B21762BA8E87}"/>
              </a:ext>
            </a:extLst>
          </p:cNvPr>
          <p:cNvSpPr txBox="1"/>
          <p:nvPr/>
        </p:nvSpPr>
        <p:spPr>
          <a:xfrm>
            <a:off x="782732" y="1050401"/>
            <a:ext cx="848677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/>
              <a:t>Request logged in clients’ rack</a:t>
            </a:r>
          </a:p>
          <a:p>
            <a:pPr>
              <a:lnSpc>
                <a:spcPct val="90000"/>
              </a:lnSpc>
            </a:pPr>
            <a:r>
              <a:rPr lang="en-US" sz="2400"/>
              <a:t>The client forwards the request to the server off the critical path</a:t>
            </a:r>
          </a:p>
          <a:p>
            <a:pPr>
              <a:lnSpc>
                <a:spcPct val="90000"/>
              </a:lnSpc>
            </a:pPr>
            <a:r>
              <a:rPr lang="en-US" sz="2400"/>
              <a:t>The server replicates and processes the request</a:t>
            </a: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C2319487-FF9B-4BC9-8A18-A13F5950C5DC}"/>
              </a:ext>
            </a:extLst>
          </p:cNvPr>
          <p:cNvSpPr/>
          <p:nvPr/>
        </p:nvSpPr>
        <p:spPr>
          <a:xfrm>
            <a:off x="439645" y="1087040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FC22970-C847-4B69-B1B8-E28652646941}"/>
              </a:ext>
            </a:extLst>
          </p:cNvPr>
          <p:cNvSpPr/>
          <p:nvPr/>
        </p:nvSpPr>
        <p:spPr>
          <a:xfrm>
            <a:off x="439644" y="1419401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859CC56E-C692-46DF-904E-D7A4CEA99FA2}"/>
              </a:ext>
            </a:extLst>
          </p:cNvPr>
          <p:cNvSpPr/>
          <p:nvPr/>
        </p:nvSpPr>
        <p:spPr>
          <a:xfrm>
            <a:off x="439644" y="1772966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F09E66C-D835-4D31-91AD-98D1E617E926}"/>
              </a:ext>
            </a:extLst>
          </p:cNvPr>
          <p:cNvSpPr txBox="1"/>
          <p:nvPr/>
        </p:nvSpPr>
        <p:spPr>
          <a:xfrm>
            <a:off x="9166118" y="2225411"/>
            <a:ext cx="2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On critical path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4DFCAB1-6400-4AB2-9AFD-7BA7A7D79F41}"/>
              </a:ext>
            </a:extLst>
          </p:cNvPr>
          <p:cNvSpPr txBox="1"/>
          <p:nvPr/>
        </p:nvSpPr>
        <p:spPr>
          <a:xfrm>
            <a:off x="9166118" y="3171215"/>
            <a:ext cx="2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Off critical path</a:t>
            </a:r>
          </a:p>
        </p:txBody>
      </p:sp>
      <p:sp>
        <p:nvSpPr>
          <p:cNvPr id="235" name="Rectangle: Rounded Corners 234">
            <a:extLst>
              <a:ext uri="{FF2B5EF4-FFF2-40B4-BE49-F238E27FC236}">
                <a16:creationId xmlns:a16="http://schemas.microsoft.com/office/drawing/2014/main" id="{2AB9C940-C5B2-4FD5-81A6-FBEAA3C05F7E}"/>
              </a:ext>
            </a:extLst>
          </p:cNvPr>
          <p:cNvSpPr/>
          <p:nvPr/>
        </p:nvSpPr>
        <p:spPr>
          <a:xfrm>
            <a:off x="76200" y="5981107"/>
            <a:ext cx="11868147" cy="791826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Client-sided network stack is a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bottleneck</a:t>
            </a:r>
          </a:p>
        </p:txBody>
      </p:sp>
      <p:sp>
        <p:nvSpPr>
          <p:cNvPr id="236" name="对话气泡: 圆角矩形 2">
            <a:extLst>
              <a:ext uri="{FF2B5EF4-FFF2-40B4-BE49-F238E27FC236}">
                <a16:creationId xmlns:a16="http://schemas.microsoft.com/office/drawing/2014/main" id="{06913EFF-5CA8-42C6-8561-5A7E5DCA3DE2}"/>
              </a:ext>
            </a:extLst>
          </p:cNvPr>
          <p:cNvSpPr/>
          <p:nvPr/>
        </p:nvSpPr>
        <p:spPr>
          <a:xfrm>
            <a:off x="91763" y="3250769"/>
            <a:ext cx="3264804" cy="823917"/>
          </a:xfrm>
          <a:prstGeom prst="wedgeRoundRectCallout">
            <a:avLst>
              <a:gd name="adj1" fmla="val 45934"/>
              <a:gd name="adj2" fmla="val 98824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Requests need to go through client’s network stack</a:t>
            </a:r>
          </a:p>
        </p:txBody>
      </p:sp>
    </p:spTree>
    <p:extLst>
      <p:ext uri="{BB962C8B-B14F-4D97-AF65-F5344CB8AC3E}">
        <p14:creationId xmlns:p14="http://schemas.microsoft.com/office/powerpoint/2010/main" val="3193402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B82C1-E009-458F-AE51-9E401CFB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02" y="3258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Alternative design: Server-sided Logging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857A5-0C45-44C6-8B5A-8FD15FFF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53</a:t>
            </a:fld>
            <a:endParaRPr lang="en-US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A0F3086-6185-4449-8BBB-023E9AA634FD}"/>
              </a:ext>
            </a:extLst>
          </p:cNvPr>
          <p:cNvCxnSpPr>
            <a:cxnSpLocks/>
          </p:cNvCxnSpPr>
          <p:nvPr/>
        </p:nvCxnSpPr>
        <p:spPr>
          <a:xfrm flipV="1">
            <a:off x="10020511" y="2140501"/>
            <a:ext cx="1138862" cy="1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96786C4-0918-4C3F-8017-61F54CE16BC2}"/>
              </a:ext>
            </a:extLst>
          </p:cNvPr>
          <p:cNvCxnSpPr>
            <a:cxnSpLocks/>
          </p:cNvCxnSpPr>
          <p:nvPr/>
        </p:nvCxnSpPr>
        <p:spPr>
          <a:xfrm>
            <a:off x="10020511" y="3033378"/>
            <a:ext cx="1140621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9B32D5-6599-4634-9294-86A09B41B616}"/>
              </a:ext>
            </a:extLst>
          </p:cNvPr>
          <p:cNvSpPr/>
          <p:nvPr/>
        </p:nvSpPr>
        <p:spPr>
          <a:xfrm>
            <a:off x="3133171" y="2473844"/>
            <a:ext cx="5562600" cy="52929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Network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352D20A-35A5-481B-812C-8B5A7A552B83}"/>
              </a:ext>
            </a:extLst>
          </p:cNvPr>
          <p:cNvGrpSpPr/>
          <p:nvPr/>
        </p:nvGrpSpPr>
        <p:grpSpPr>
          <a:xfrm>
            <a:off x="3133171" y="3324643"/>
            <a:ext cx="1894550" cy="2527591"/>
            <a:chOff x="838200" y="2797478"/>
            <a:chExt cx="1584806" cy="211434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13795B2-E466-46D0-8CF8-C8E2B22C4FEC}"/>
                </a:ext>
              </a:extLst>
            </p:cNvPr>
            <p:cNvSpPr/>
            <p:nvPr/>
          </p:nvSpPr>
          <p:spPr>
            <a:xfrm>
              <a:off x="838200" y="2797478"/>
              <a:ext cx="1584806" cy="2114349"/>
            </a:xfrm>
            <a:prstGeom prst="roundRect">
              <a:avLst>
                <a:gd name="adj" fmla="val 10356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Client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07FD455-FE63-4C75-8377-A3E8CAAFCDD3}"/>
                </a:ext>
              </a:extLst>
            </p:cNvPr>
            <p:cNvSpPr/>
            <p:nvPr/>
          </p:nvSpPr>
          <p:spPr>
            <a:xfrm>
              <a:off x="1092440" y="2897521"/>
              <a:ext cx="1076325" cy="390324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err="1">
                  <a:solidFill>
                    <a:schemeClr val="tx1"/>
                  </a:solidFill>
                </a:rPr>
                <a:t>ToR</a:t>
              </a:r>
              <a:endParaRPr lang="en-US" sz="2400" b="1">
                <a:solidFill>
                  <a:schemeClr val="tx1"/>
                </a:soli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05E53DF-7322-4F1D-AA2F-ECD7CF61B38B}"/>
                </a:ext>
              </a:extLst>
            </p:cNvPr>
            <p:cNvGrpSpPr/>
            <p:nvPr/>
          </p:nvGrpSpPr>
          <p:grpSpPr>
            <a:xfrm>
              <a:off x="1005175" y="3563482"/>
              <a:ext cx="1250857" cy="877960"/>
              <a:chOff x="966483" y="3462553"/>
              <a:chExt cx="1250857" cy="87796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A08A0B74-4A1B-4760-84CB-E5958682327D}"/>
                  </a:ext>
                </a:extLst>
              </p:cNvPr>
              <p:cNvSpPr/>
              <p:nvPr/>
            </p:nvSpPr>
            <p:spPr>
              <a:xfrm>
                <a:off x="966483" y="3462553"/>
                <a:ext cx="1250857" cy="26357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CC39A154-8CF1-4BC1-B55F-8CB4A389D468}"/>
                  </a:ext>
                </a:extLst>
              </p:cNvPr>
              <p:cNvSpPr/>
              <p:nvPr/>
            </p:nvSpPr>
            <p:spPr>
              <a:xfrm>
                <a:off x="966483" y="3769745"/>
                <a:ext cx="1250857" cy="26357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5F914BD-1F5B-49D8-A4DE-CFF8B71EE7D7}"/>
                  </a:ext>
                </a:extLst>
              </p:cNvPr>
              <p:cNvSpPr/>
              <p:nvPr/>
            </p:nvSpPr>
            <p:spPr>
              <a:xfrm>
                <a:off x="966483" y="4076938"/>
                <a:ext cx="1250857" cy="26357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256D2C3-49FA-4463-AC80-DC3268FD0823}"/>
                  </a:ext>
                </a:extLst>
              </p:cNvPr>
              <p:cNvSpPr/>
              <p:nvPr/>
            </p:nvSpPr>
            <p:spPr>
              <a:xfrm>
                <a:off x="1073112" y="3560010"/>
                <a:ext cx="68660" cy="6866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9737B04-8F4D-4D83-9109-27222E2F782A}"/>
                  </a:ext>
                </a:extLst>
              </p:cNvPr>
              <p:cNvSpPr/>
              <p:nvPr/>
            </p:nvSpPr>
            <p:spPr>
              <a:xfrm>
                <a:off x="1073112" y="3867203"/>
                <a:ext cx="68660" cy="6866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5C14649-A398-4EF4-BE00-30BFCC0E5CB9}"/>
                  </a:ext>
                </a:extLst>
              </p:cNvPr>
              <p:cNvSpPr/>
              <p:nvPr/>
            </p:nvSpPr>
            <p:spPr>
              <a:xfrm>
                <a:off x="1073112" y="4174396"/>
                <a:ext cx="68660" cy="6866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793CD10-23CA-4054-A009-B051B68E1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217" y="3594340"/>
                <a:ext cx="7843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5209B6E-CDC7-4713-991A-72F90A2BC6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217" y="3901533"/>
                <a:ext cx="7843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C92554D-1EBA-4C5E-BB39-ECAAE604B8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217" y="4208726"/>
                <a:ext cx="7843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6361499-1FE8-4B53-9F75-3D942EC3194A}"/>
              </a:ext>
            </a:extLst>
          </p:cNvPr>
          <p:cNvGrpSpPr/>
          <p:nvPr/>
        </p:nvGrpSpPr>
        <p:grpSpPr>
          <a:xfrm>
            <a:off x="6801221" y="3324643"/>
            <a:ext cx="1894550" cy="2527591"/>
            <a:chOff x="2796694" y="2797478"/>
            <a:chExt cx="1584806" cy="2114349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C0E1C06C-E236-4E9C-8449-9CBF5D6E44BD}"/>
                </a:ext>
              </a:extLst>
            </p:cNvPr>
            <p:cNvSpPr/>
            <p:nvPr/>
          </p:nvSpPr>
          <p:spPr>
            <a:xfrm>
              <a:off x="2796694" y="2797478"/>
              <a:ext cx="1584806" cy="2114349"/>
            </a:xfrm>
            <a:prstGeom prst="roundRect">
              <a:avLst>
                <a:gd name="adj" fmla="val 10356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92F36F5A-4F47-49C1-AF6D-62EAC4D6F477}"/>
                </a:ext>
              </a:extLst>
            </p:cNvPr>
            <p:cNvSpPr/>
            <p:nvPr/>
          </p:nvSpPr>
          <p:spPr>
            <a:xfrm>
              <a:off x="3050935" y="2897520"/>
              <a:ext cx="1076325" cy="390324"/>
            </a:xfrm>
            <a:prstGeom prst="round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err="1">
                  <a:solidFill>
                    <a:schemeClr val="tx1"/>
                  </a:solidFill>
                </a:rPr>
                <a:t>ToR</a:t>
              </a:r>
              <a:endParaRPr lang="en-US" sz="2400" b="1">
                <a:solidFill>
                  <a:schemeClr val="tx1"/>
                </a:solidFill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2D03FDC-78FC-4A5D-9F02-D87245435945}"/>
                </a:ext>
              </a:extLst>
            </p:cNvPr>
            <p:cNvGrpSpPr/>
            <p:nvPr/>
          </p:nvGrpSpPr>
          <p:grpSpPr>
            <a:xfrm>
              <a:off x="2963669" y="3563482"/>
              <a:ext cx="1250857" cy="877960"/>
              <a:chOff x="966483" y="3462553"/>
              <a:chExt cx="1250857" cy="877960"/>
            </a:xfrm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F6AD9B0B-0A7B-496D-9222-B51C3C79AF9A}"/>
                  </a:ext>
                </a:extLst>
              </p:cNvPr>
              <p:cNvSpPr/>
              <p:nvPr/>
            </p:nvSpPr>
            <p:spPr>
              <a:xfrm>
                <a:off x="966483" y="3462553"/>
                <a:ext cx="1250857" cy="26357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AC3E3626-FC49-493E-BC8A-3B5E8EF4C459}"/>
                  </a:ext>
                </a:extLst>
              </p:cNvPr>
              <p:cNvSpPr/>
              <p:nvPr/>
            </p:nvSpPr>
            <p:spPr>
              <a:xfrm>
                <a:off x="966483" y="3769745"/>
                <a:ext cx="1250857" cy="26357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A29924BC-0020-45C5-8F50-D796E6A2AE0F}"/>
                  </a:ext>
                </a:extLst>
              </p:cNvPr>
              <p:cNvSpPr/>
              <p:nvPr/>
            </p:nvSpPr>
            <p:spPr>
              <a:xfrm>
                <a:off x="966483" y="4076938"/>
                <a:ext cx="1250857" cy="26357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2D3FE92-DFBC-4105-9293-4C952CBDB89F}"/>
                  </a:ext>
                </a:extLst>
              </p:cNvPr>
              <p:cNvSpPr/>
              <p:nvPr/>
            </p:nvSpPr>
            <p:spPr>
              <a:xfrm>
                <a:off x="1073112" y="3560010"/>
                <a:ext cx="68660" cy="6866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CD44D4F-A501-45F5-AD55-89E284B5B924}"/>
                  </a:ext>
                </a:extLst>
              </p:cNvPr>
              <p:cNvSpPr/>
              <p:nvPr/>
            </p:nvSpPr>
            <p:spPr>
              <a:xfrm>
                <a:off x="1073112" y="3867203"/>
                <a:ext cx="68660" cy="6866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8E7CDB7-FCFA-4258-B48A-8F05B40FD03D}"/>
                  </a:ext>
                </a:extLst>
              </p:cNvPr>
              <p:cNvSpPr/>
              <p:nvPr/>
            </p:nvSpPr>
            <p:spPr>
              <a:xfrm>
                <a:off x="1073112" y="4174396"/>
                <a:ext cx="68660" cy="6866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596A39E-1931-4F3A-9C25-16FE0A07A7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217" y="3594340"/>
                <a:ext cx="7843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7C377C8-5A12-488A-B3AE-5C9C1AD35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217" y="3901533"/>
                <a:ext cx="7843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2DE57E9-60AF-42B7-9C9D-458A3D51ED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217" y="4208726"/>
                <a:ext cx="7843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2A75D14-66FB-40C6-8B3E-9A37CF3007F0}"/>
              </a:ext>
            </a:extLst>
          </p:cNvPr>
          <p:cNvCxnSpPr>
            <a:cxnSpLocks/>
          </p:cNvCxnSpPr>
          <p:nvPr/>
        </p:nvCxnSpPr>
        <p:spPr>
          <a:xfrm flipV="1">
            <a:off x="4233885" y="3910850"/>
            <a:ext cx="0" cy="49973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27586E4-F9FC-4F80-A01C-58A439671B2D}"/>
              </a:ext>
            </a:extLst>
          </p:cNvPr>
          <p:cNvCxnSpPr>
            <a:cxnSpLocks/>
          </p:cNvCxnSpPr>
          <p:nvPr/>
        </p:nvCxnSpPr>
        <p:spPr>
          <a:xfrm>
            <a:off x="3971041" y="3899204"/>
            <a:ext cx="0" cy="50491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894C5CB-2945-4D92-900B-A7717D664719}"/>
              </a:ext>
            </a:extLst>
          </p:cNvPr>
          <p:cNvCxnSpPr>
            <a:cxnSpLocks/>
          </p:cNvCxnSpPr>
          <p:nvPr/>
        </p:nvCxnSpPr>
        <p:spPr>
          <a:xfrm flipV="1">
            <a:off x="4252870" y="3003142"/>
            <a:ext cx="0" cy="44109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BD74050-23BA-414D-9861-08196B532D9F}"/>
              </a:ext>
            </a:extLst>
          </p:cNvPr>
          <p:cNvCxnSpPr>
            <a:cxnSpLocks/>
          </p:cNvCxnSpPr>
          <p:nvPr/>
        </p:nvCxnSpPr>
        <p:spPr>
          <a:xfrm>
            <a:off x="3971041" y="3003142"/>
            <a:ext cx="0" cy="44109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9BC1A6D-9CA0-4FCB-B4FA-7EC875D7CDFC}"/>
              </a:ext>
            </a:extLst>
          </p:cNvPr>
          <p:cNvCxnSpPr>
            <a:cxnSpLocks/>
          </p:cNvCxnSpPr>
          <p:nvPr/>
        </p:nvCxnSpPr>
        <p:spPr>
          <a:xfrm>
            <a:off x="7620690" y="3003142"/>
            <a:ext cx="0" cy="44109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D766CDF-AA03-488C-ABEC-541E12C9055F}"/>
              </a:ext>
            </a:extLst>
          </p:cNvPr>
          <p:cNvCxnSpPr>
            <a:cxnSpLocks/>
          </p:cNvCxnSpPr>
          <p:nvPr/>
        </p:nvCxnSpPr>
        <p:spPr>
          <a:xfrm flipV="1">
            <a:off x="7894920" y="3003142"/>
            <a:ext cx="0" cy="44109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B97E4E4-CCED-4C2D-A3A9-2C9830EDA791}"/>
              </a:ext>
            </a:extLst>
          </p:cNvPr>
          <p:cNvCxnSpPr>
            <a:cxnSpLocks/>
          </p:cNvCxnSpPr>
          <p:nvPr/>
        </p:nvCxnSpPr>
        <p:spPr>
          <a:xfrm>
            <a:off x="7654853" y="3912236"/>
            <a:ext cx="0" cy="48618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DF311FE-D831-4288-B4C4-EF10CFEC1164}"/>
              </a:ext>
            </a:extLst>
          </p:cNvPr>
          <p:cNvCxnSpPr>
            <a:cxnSpLocks/>
          </p:cNvCxnSpPr>
          <p:nvPr/>
        </p:nvCxnSpPr>
        <p:spPr>
          <a:xfrm flipV="1">
            <a:off x="7860758" y="3908794"/>
            <a:ext cx="0" cy="47938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D3C3CCB-350C-4234-9D65-8170B1DF79E4}"/>
              </a:ext>
            </a:extLst>
          </p:cNvPr>
          <p:cNvCxnSpPr>
            <a:cxnSpLocks/>
          </p:cNvCxnSpPr>
          <p:nvPr/>
        </p:nvCxnSpPr>
        <p:spPr>
          <a:xfrm>
            <a:off x="7438504" y="4388092"/>
            <a:ext cx="0" cy="34623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7E12C27-E8ED-4874-AFB9-8123E42B652B}"/>
              </a:ext>
            </a:extLst>
          </p:cNvPr>
          <p:cNvCxnSpPr>
            <a:cxnSpLocks/>
          </p:cNvCxnSpPr>
          <p:nvPr/>
        </p:nvCxnSpPr>
        <p:spPr>
          <a:xfrm>
            <a:off x="7985060" y="4377693"/>
            <a:ext cx="0" cy="698231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210C93C-A854-4D0C-A608-DE6BFD44A633}"/>
              </a:ext>
            </a:extLst>
          </p:cNvPr>
          <p:cNvCxnSpPr>
            <a:cxnSpLocks/>
          </p:cNvCxnSpPr>
          <p:nvPr/>
        </p:nvCxnSpPr>
        <p:spPr>
          <a:xfrm flipV="1">
            <a:off x="7611209" y="4352485"/>
            <a:ext cx="0" cy="39892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33121082-089D-48ED-8004-D38D293DDBAC}"/>
              </a:ext>
            </a:extLst>
          </p:cNvPr>
          <p:cNvCxnSpPr>
            <a:cxnSpLocks/>
          </p:cNvCxnSpPr>
          <p:nvPr/>
        </p:nvCxnSpPr>
        <p:spPr>
          <a:xfrm flipV="1">
            <a:off x="8134039" y="4415500"/>
            <a:ext cx="0" cy="690441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61D1B27-46B5-40AD-A300-7C5838D61133}"/>
              </a:ext>
            </a:extLst>
          </p:cNvPr>
          <p:cNvGrpSpPr/>
          <p:nvPr/>
        </p:nvGrpSpPr>
        <p:grpSpPr>
          <a:xfrm>
            <a:off x="4673167" y="3824082"/>
            <a:ext cx="1763560" cy="523220"/>
            <a:chOff x="5086483" y="4190527"/>
            <a:chExt cx="1763560" cy="523220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AE8B802-D197-4C9E-AF47-793F1144D0B8}"/>
                </a:ext>
              </a:extLst>
            </p:cNvPr>
            <p:cNvSpPr/>
            <p:nvPr/>
          </p:nvSpPr>
          <p:spPr>
            <a:xfrm>
              <a:off x="5086483" y="4296682"/>
              <a:ext cx="310666" cy="3109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1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037BCBB0-D286-4565-B808-2B54146248DD}"/>
                </a:ext>
              </a:extLst>
            </p:cNvPr>
            <p:cNvSpPr txBox="1"/>
            <p:nvPr/>
          </p:nvSpPr>
          <p:spPr>
            <a:xfrm>
              <a:off x="5354711" y="4190527"/>
              <a:ext cx="1495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Request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CC7A8DBD-394F-45D4-8B54-80CB5430481C}"/>
              </a:ext>
            </a:extLst>
          </p:cNvPr>
          <p:cNvGrpSpPr/>
          <p:nvPr/>
        </p:nvGrpSpPr>
        <p:grpSpPr>
          <a:xfrm>
            <a:off x="8731661" y="4538063"/>
            <a:ext cx="3179445" cy="523220"/>
            <a:chOff x="5086483" y="4221304"/>
            <a:chExt cx="3179445" cy="523220"/>
          </a:xfrm>
        </p:grpSpPr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0B338F3-659C-4B31-AA63-CD75CA50B141}"/>
                </a:ext>
              </a:extLst>
            </p:cNvPr>
            <p:cNvSpPr/>
            <p:nvPr/>
          </p:nvSpPr>
          <p:spPr>
            <a:xfrm>
              <a:off x="5086483" y="4296682"/>
              <a:ext cx="310666" cy="3109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3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56D87200-8234-4F37-A911-5300A405B8A7}"/>
                </a:ext>
              </a:extLst>
            </p:cNvPr>
            <p:cNvSpPr txBox="1"/>
            <p:nvPr/>
          </p:nvSpPr>
          <p:spPr>
            <a:xfrm>
              <a:off x="5354327" y="4221304"/>
              <a:ext cx="2911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Log/Process</a:t>
              </a:r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D66862AD-A523-49FA-BAB7-B21762BA8E87}"/>
              </a:ext>
            </a:extLst>
          </p:cNvPr>
          <p:cNvSpPr txBox="1"/>
          <p:nvPr/>
        </p:nvSpPr>
        <p:spPr>
          <a:xfrm>
            <a:off x="782731" y="1050401"/>
            <a:ext cx="771343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/>
              <a:t>The client sends the request</a:t>
            </a:r>
          </a:p>
          <a:p>
            <a:pPr>
              <a:lnSpc>
                <a:spcPct val="90000"/>
              </a:lnSpc>
            </a:pPr>
            <a:r>
              <a:rPr lang="en-US" sz="2400"/>
              <a:t>The primary server replicates the request to replicas</a:t>
            </a:r>
          </a:p>
          <a:p>
            <a:pPr>
              <a:lnSpc>
                <a:spcPct val="90000"/>
              </a:lnSpc>
            </a:pPr>
            <a:r>
              <a:rPr lang="en-US" sz="2400"/>
              <a:t>The replicas log and process the request off the critical path</a:t>
            </a: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C2319487-FF9B-4BC9-8A18-A13F5950C5DC}"/>
              </a:ext>
            </a:extLst>
          </p:cNvPr>
          <p:cNvSpPr/>
          <p:nvPr/>
        </p:nvSpPr>
        <p:spPr>
          <a:xfrm>
            <a:off x="439645" y="1087040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FC22970-C847-4B69-B1B8-E28652646941}"/>
              </a:ext>
            </a:extLst>
          </p:cNvPr>
          <p:cNvSpPr/>
          <p:nvPr/>
        </p:nvSpPr>
        <p:spPr>
          <a:xfrm>
            <a:off x="439644" y="1419401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859CC56E-C692-46DF-904E-D7A4CEA99FA2}"/>
              </a:ext>
            </a:extLst>
          </p:cNvPr>
          <p:cNvSpPr/>
          <p:nvPr/>
        </p:nvSpPr>
        <p:spPr>
          <a:xfrm>
            <a:off x="439644" y="1772966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F09E66C-D835-4D31-91AD-98D1E617E926}"/>
              </a:ext>
            </a:extLst>
          </p:cNvPr>
          <p:cNvSpPr txBox="1"/>
          <p:nvPr/>
        </p:nvSpPr>
        <p:spPr>
          <a:xfrm>
            <a:off x="9166118" y="2225411"/>
            <a:ext cx="2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On critical path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4DFCAB1-6400-4AB2-9AFD-7BA7A7D79F41}"/>
              </a:ext>
            </a:extLst>
          </p:cNvPr>
          <p:cNvSpPr txBox="1"/>
          <p:nvPr/>
        </p:nvSpPr>
        <p:spPr>
          <a:xfrm>
            <a:off x="9166118" y="3171215"/>
            <a:ext cx="2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Off critical path</a:t>
            </a:r>
          </a:p>
        </p:txBody>
      </p:sp>
      <p:sp>
        <p:nvSpPr>
          <p:cNvPr id="235" name="Rectangle: Rounded Corners 234">
            <a:extLst>
              <a:ext uri="{FF2B5EF4-FFF2-40B4-BE49-F238E27FC236}">
                <a16:creationId xmlns:a16="http://schemas.microsoft.com/office/drawing/2014/main" id="{2AB9C940-C5B2-4FD5-81A6-FBEAA3C05F7E}"/>
              </a:ext>
            </a:extLst>
          </p:cNvPr>
          <p:cNvSpPr/>
          <p:nvPr/>
        </p:nvSpPr>
        <p:spPr>
          <a:xfrm>
            <a:off x="76200" y="5981107"/>
            <a:ext cx="11868147" cy="791826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Server-sided logging only moves request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processing</a:t>
            </a:r>
            <a:r>
              <a:rPr lang="en-US" sz="2800">
                <a:solidFill>
                  <a:schemeClr val="tx1"/>
                </a:solidFill>
              </a:rPr>
              <a:t> off the critical path</a:t>
            </a:r>
            <a:endParaRPr lang="en-US" sz="28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6" name="对话气泡: 圆角矩形 2">
            <a:extLst>
              <a:ext uri="{FF2B5EF4-FFF2-40B4-BE49-F238E27FC236}">
                <a16:creationId xmlns:a16="http://schemas.microsoft.com/office/drawing/2014/main" id="{06913EFF-5CA8-42C6-8561-5A7E5DCA3DE2}"/>
              </a:ext>
            </a:extLst>
          </p:cNvPr>
          <p:cNvSpPr/>
          <p:nvPr/>
        </p:nvSpPr>
        <p:spPr>
          <a:xfrm>
            <a:off x="8646302" y="5138630"/>
            <a:ext cx="3264804" cy="677791"/>
          </a:xfrm>
          <a:prstGeom prst="wedgeRoundRectCallout">
            <a:avLst>
              <a:gd name="adj1" fmla="val -62801"/>
              <a:gd name="adj2" fmla="val -59551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Replication latency is still on the critical path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98C2DA3-384F-4529-BAF4-BFA930769267}"/>
              </a:ext>
            </a:extLst>
          </p:cNvPr>
          <p:cNvGrpSpPr/>
          <p:nvPr/>
        </p:nvGrpSpPr>
        <p:grpSpPr>
          <a:xfrm>
            <a:off x="8731661" y="4144648"/>
            <a:ext cx="3179445" cy="523220"/>
            <a:chOff x="5086483" y="4221304"/>
            <a:chExt cx="3179445" cy="52322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A9794CF-32AD-46F1-84E2-836419BD3881}"/>
                </a:ext>
              </a:extLst>
            </p:cNvPr>
            <p:cNvSpPr/>
            <p:nvPr/>
          </p:nvSpPr>
          <p:spPr>
            <a:xfrm>
              <a:off x="5086483" y="4296682"/>
              <a:ext cx="310666" cy="3109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3597E57-7FF0-4B26-B765-BF58CAE9ED82}"/>
                </a:ext>
              </a:extLst>
            </p:cNvPr>
            <p:cNvSpPr txBox="1"/>
            <p:nvPr/>
          </p:nvSpPr>
          <p:spPr>
            <a:xfrm>
              <a:off x="5354327" y="4221304"/>
              <a:ext cx="2911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Replicate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588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B82C1-E009-458F-AE51-9E401CFB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02" y="32588"/>
            <a:ext cx="10515600" cy="1325563"/>
          </a:xfrm>
        </p:spPr>
        <p:txBody>
          <a:bodyPr/>
          <a:lstStyle/>
          <a:p>
            <a:r>
              <a:rPr lang="en-US" err="1">
                <a:latin typeface="+mn-lt"/>
              </a:rPr>
              <a:t>PMNet</a:t>
            </a:r>
            <a:r>
              <a:rPr lang="en-US">
                <a:latin typeface="+mn-lt"/>
              </a:rPr>
              <a:t> logging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857A5-0C45-44C6-8B5A-8FD15FFF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54</a:t>
            </a:fld>
            <a:endParaRPr lang="en-US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A0F3086-6185-4449-8BBB-023E9AA634FD}"/>
              </a:ext>
            </a:extLst>
          </p:cNvPr>
          <p:cNvCxnSpPr>
            <a:cxnSpLocks/>
          </p:cNvCxnSpPr>
          <p:nvPr/>
        </p:nvCxnSpPr>
        <p:spPr>
          <a:xfrm flipV="1">
            <a:off x="10072273" y="2140501"/>
            <a:ext cx="1138862" cy="1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96786C4-0918-4C3F-8017-61F54CE16BC2}"/>
              </a:ext>
            </a:extLst>
          </p:cNvPr>
          <p:cNvCxnSpPr>
            <a:cxnSpLocks/>
          </p:cNvCxnSpPr>
          <p:nvPr/>
        </p:nvCxnSpPr>
        <p:spPr>
          <a:xfrm>
            <a:off x="10071394" y="3033378"/>
            <a:ext cx="1140621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9B32D5-6599-4634-9294-86A09B41B616}"/>
              </a:ext>
            </a:extLst>
          </p:cNvPr>
          <p:cNvSpPr/>
          <p:nvPr/>
        </p:nvSpPr>
        <p:spPr>
          <a:xfrm>
            <a:off x="3133171" y="2473844"/>
            <a:ext cx="5562600" cy="5292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Network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352D20A-35A5-481B-812C-8B5A7A552B83}"/>
              </a:ext>
            </a:extLst>
          </p:cNvPr>
          <p:cNvGrpSpPr/>
          <p:nvPr/>
        </p:nvGrpSpPr>
        <p:grpSpPr>
          <a:xfrm>
            <a:off x="3133171" y="3324643"/>
            <a:ext cx="1894550" cy="2527591"/>
            <a:chOff x="838200" y="2797478"/>
            <a:chExt cx="1584806" cy="211434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13795B2-E466-46D0-8CF8-C8E2B22C4FEC}"/>
                </a:ext>
              </a:extLst>
            </p:cNvPr>
            <p:cNvSpPr/>
            <p:nvPr/>
          </p:nvSpPr>
          <p:spPr>
            <a:xfrm>
              <a:off x="838200" y="2797478"/>
              <a:ext cx="1584806" cy="2114349"/>
            </a:xfrm>
            <a:prstGeom prst="roundRect">
              <a:avLst>
                <a:gd name="adj" fmla="val 10356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Client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07FD455-FE63-4C75-8377-A3E8CAAFCDD3}"/>
                </a:ext>
              </a:extLst>
            </p:cNvPr>
            <p:cNvSpPr/>
            <p:nvPr/>
          </p:nvSpPr>
          <p:spPr>
            <a:xfrm>
              <a:off x="1092440" y="2897521"/>
              <a:ext cx="1076325" cy="3903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err="1">
                  <a:solidFill>
                    <a:schemeClr val="tx1"/>
                  </a:solidFill>
                </a:rPr>
                <a:t>ToR</a:t>
              </a:r>
              <a:endParaRPr lang="en-US" sz="2400" b="1">
                <a:solidFill>
                  <a:schemeClr val="tx1"/>
                </a:soli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05E53DF-7322-4F1D-AA2F-ECD7CF61B38B}"/>
                </a:ext>
              </a:extLst>
            </p:cNvPr>
            <p:cNvGrpSpPr/>
            <p:nvPr/>
          </p:nvGrpSpPr>
          <p:grpSpPr>
            <a:xfrm>
              <a:off x="1005175" y="3563482"/>
              <a:ext cx="1250857" cy="877960"/>
              <a:chOff x="966483" y="3462553"/>
              <a:chExt cx="1250857" cy="87796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A08A0B74-4A1B-4760-84CB-E5958682327D}"/>
                  </a:ext>
                </a:extLst>
              </p:cNvPr>
              <p:cNvSpPr/>
              <p:nvPr/>
            </p:nvSpPr>
            <p:spPr>
              <a:xfrm>
                <a:off x="966483" y="3462553"/>
                <a:ext cx="1250857" cy="26357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CC39A154-8CF1-4BC1-B55F-8CB4A389D468}"/>
                  </a:ext>
                </a:extLst>
              </p:cNvPr>
              <p:cNvSpPr/>
              <p:nvPr/>
            </p:nvSpPr>
            <p:spPr>
              <a:xfrm>
                <a:off x="966483" y="3769745"/>
                <a:ext cx="1250857" cy="26357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5F914BD-1F5B-49D8-A4DE-CFF8B71EE7D7}"/>
                  </a:ext>
                </a:extLst>
              </p:cNvPr>
              <p:cNvSpPr/>
              <p:nvPr/>
            </p:nvSpPr>
            <p:spPr>
              <a:xfrm>
                <a:off x="966483" y="4076938"/>
                <a:ext cx="1250857" cy="26357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256D2C3-49FA-4463-AC80-DC3268FD0823}"/>
                  </a:ext>
                </a:extLst>
              </p:cNvPr>
              <p:cNvSpPr/>
              <p:nvPr/>
            </p:nvSpPr>
            <p:spPr>
              <a:xfrm>
                <a:off x="1073112" y="3560010"/>
                <a:ext cx="68660" cy="6866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9737B04-8F4D-4D83-9109-27222E2F782A}"/>
                  </a:ext>
                </a:extLst>
              </p:cNvPr>
              <p:cNvSpPr/>
              <p:nvPr/>
            </p:nvSpPr>
            <p:spPr>
              <a:xfrm>
                <a:off x="1073112" y="3867203"/>
                <a:ext cx="68660" cy="6866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5C14649-A398-4EF4-BE00-30BFCC0E5CB9}"/>
                  </a:ext>
                </a:extLst>
              </p:cNvPr>
              <p:cNvSpPr/>
              <p:nvPr/>
            </p:nvSpPr>
            <p:spPr>
              <a:xfrm>
                <a:off x="1073112" y="4174396"/>
                <a:ext cx="68660" cy="6866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793CD10-23CA-4054-A009-B051B68E1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217" y="3594340"/>
                <a:ext cx="7843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5209B6E-CDC7-4713-991A-72F90A2BC6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217" y="3901533"/>
                <a:ext cx="7843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C92554D-1EBA-4C5E-BB39-ECAAE604B8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217" y="4208726"/>
                <a:ext cx="7843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6361499-1FE8-4B53-9F75-3D942EC3194A}"/>
              </a:ext>
            </a:extLst>
          </p:cNvPr>
          <p:cNvGrpSpPr/>
          <p:nvPr/>
        </p:nvGrpSpPr>
        <p:grpSpPr>
          <a:xfrm>
            <a:off x="6801221" y="3324643"/>
            <a:ext cx="1894550" cy="2527591"/>
            <a:chOff x="2796694" y="2797478"/>
            <a:chExt cx="1584806" cy="2114349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C0E1C06C-E236-4E9C-8449-9CBF5D6E44BD}"/>
                </a:ext>
              </a:extLst>
            </p:cNvPr>
            <p:cNvSpPr/>
            <p:nvPr/>
          </p:nvSpPr>
          <p:spPr>
            <a:xfrm>
              <a:off x="2796694" y="2797478"/>
              <a:ext cx="1584806" cy="2114349"/>
            </a:xfrm>
            <a:prstGeom prst="roundRect">
              <a:avLst>
                <a:gd name="adj" fmla="val 10356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92F36F5A-4F47-49C1-AF6D-62EAC4D6F477}"/>
                </a:ext>
              </a:extLst>
            </p:cNvPr>
            <p:cNvSpPr/>
            <p:nvPr/>
          </p:nvSpPr>
          <p:spPr>
            <a:xfrm>
              <a:off x="3050935" y="2897520"/>
              <a:ext cx="1076325" cy="39032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err="1">
                  <a:solidFill>
                    <a:schemeClr val="tx1"/>
                  </a:solidFill>
                </a:rPr>
                <a:t>ToR</a:t>
              </a:r>
              <a:endParaRPr lang="en-US" sz="2400" b="1">
                <a:solidFill>
                  <a:schemeClr val="tx1"/>
                </a:solidFill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2D03FDC-78FC-4A5D-9F02-D87245435945}"/>
                </a:ext>
              </a:extLst>
            </p:cNvPr>
            <p:cNvGrpSpPr/>
            <p:nvPr/>
          </p:nvGrpSpPr>
          <p:grpSpPr>
            <a:xfrm>
              <a:off x="2963669" y="3563482"/>
              <a:ext cx="1250857" cy="877960"/>
              <a:chOff x="966483" y="3462553"/>
              <a:chExt cx="1250857" cy="877960"/>
            </a:xfrm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F6AD9B0B-0A7B-496D-9222-B51C3C79AF9A}"/>
                  </a:ext>
                </a:extLst>
              </p:cNvPr>
              <p:cNvSpPr/>
              <p:nvPr/>
            </p:nvSpPr>
            <p:spPr>
              <a:xfrm>
                <a:off x="966483" y="3462553"/>
                <a:ext cx="1250857" cy="26357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AC3E3626-FC49-493E-BC8A-3B5E8EF4C459}"/>
                  </a:ext>
                </a:extLst>
              </p:cNvPr>
              <p:cNvSpPr/>
              <p:nvPr/>
            </p:nvSpPr>
            <p:spPr>
              <a:xfrm>
                <a:off x="966483" y="3769745"/>
                <a:ext cx="1250857" cy="26357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A29924BC-0020-45C5-8F50-D796E6A2AE0F}"/>
                  </a:ext>
                </a:extLst>
              </p:cNvPr>
              <p:cNvSpPr/>
              <p:nvPr/>
            </p:nvSpPr>
            <p:spPr>
              <a:xfrm>
                <a:off x="966483" y="4076938"/>
                <a:ext cx="1250857" cy="263575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2D3FE92-DFBC-4105-9293-4C952CBDB89F}"/>
                  </a:ext>
                </a:extLst>
              </p:cNvPr>
              <p:cNvSpPr/>
              <p:nvPr/>
            </p:nvSpPr>
            <p:spPr>
              <a:xfrm>
                <a:off x="1073112" y="3560010"/>
                <a:ext cx="68660" cy="6866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CD44D4F-A501-45F5-AD55-89E284B5B924}"/>
                  </a:ext>
                </a:extLst>
              </p:cNvPr>
              <p:cNvSpPr/>
              <p:nvPr/>
            </p:nvSpPr>
            <p:spPr>
              <a:xfrm>
                <a:off x="1073112" y="3867203"/>
                <a:ext cx="68660" cy="6866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8E7CDB7-FCFA-4258-B48A-8F05B40FD03D}"/>
                  </a:ext>
                </a:extLst>
              </p:cNvPr>
              <p:cNvSpPr/>
              <p:nvPr/>
            </p:nvSpPr>
            <p:spPr>
              <a:xfrm>
                <a:off x="1073112" y="4174396"/>
                <a:ext cx="68660" cy="6866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596A39E-1931-4F3A-9C25-16FE0A07A7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217" y="3594340"/>
                <a:ext cx="7843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D7C377C8-5A12-488A-B3AE-5C9C1AD351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217" y="3901533"/>
                <a:ext cx="7843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2DE57E9-60AF-42B7-9C9D-458A3D51ED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3217" y="4208726"/>
                <a:ext cx="78432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2A75D14-66FB-40C6-8B3E-9A37CF3007F0}"/>
              </a:ext>
            </a:extLst>
          </p:cNvPr>
          <p:cNvCxnSpPr>
            <a:cxnSpLocks/>
          </p:cNvCxnSpPr>
          <p:nvPr/>
        </p:nvCxnSpPr>
        <p:spPr>
          <a:xfrm flipV="1">
            <a:off x="4233885" y="3910850"/>
            <a:ext cx="0" cy="49973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27586E4-F9FC-4F80-A01C-58A439671B2D}"/>
              </a:ext>
            </a:extLst>
          </p:cNvPr>
          <p:cNvCxnSpPr>
            <a:cxnSpLocks/>
          </p:cNvCxnSpPr>
          <p:nvPr/>
        </p:nvCxnSpPr>
        <p:spPr>
          <a:xfrm>
            <a:off x="3971041" y="3899204"/>
            <a:ext cx="0" cy="50491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894C5CB-2945-4D92-900B-A7717D664719}"/>
              </a:ext>
            </a:extLst>
          </p:cNvPr>
          <p:cNvCxnSpPr>
            <a:cxnSpLocks/>
          </p:cNvCxnSpPr>
          <p:nvPr/>
        </p:nvCxnSpPr>
        <p:spPr>
          <a:xfrm flipV="1">
            <a:off x="4252870" y="3003142"/>
            <a:ext cx="0" cy="44109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BD74050-23BA-414D-9861-08196B532D9F}"/>
              </a:ext>
            </a:extLst>
          </p:cNvPr>
          <p:cNvCxnSpPr>
            <a:cxnSpLocks/>
          </p:cNvCxnSpPr>
          <p:nvPr/>
        </p:nvCxnSpPr>
        <p:spPr>
          <a:xfrm>
            <a:off x="3971041" y="3003142"/>
            <a:ext cx="0" cy="44109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9BC1A6D-9CA0-4FCB-B4FA-7EC875D7CDFC}"/>
              </a:ext>
            </a:extLst>
          </p:cNvPr>
          <p:cNvCxnSpPr>
            <a:cxnSpLocks/>
          </p:cNvCxnSpPr>
          <p:nvPr/>
        </p:nvCxnSpPr>
        <p:spPr>
          <a:xfrm>
            <a:off x="7620690" y="3003142"/>
            <a:ext cx="0" cy="44109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D766CDF-AA03-488C-ABEC-541E12C9055F}"/>
              </a:ext>
            </a:extLst>
          </p:cNvPr>
          <p:cNvCxnSpPr>
            <a:cxnSpLocks/>
          </p:cNvCxnSpPr>
          <p:nvPr/>
        </p:nvCxnSpPr>
        <p:spPr>
          <a:xfrm flipV="1">
            <a:off x="7894920" y="3003142"/>
            <a:ext cx="0" cy="44109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B97E4E4-CCED-4C2D-A3A9-2C9830EDA791}"/>
              </a:ext>
            </a:extLst>
          </p:cNvPr>
          <p:cNvCxnSpPr>
            <a:cxnSpLocks/>
          </p:cNvCxnSpPr>
          <p:nvPr/>
        </p:nvCxnSpPr>
        <p:spPr>
          <a:xfrm>
            <a:off x="7654853" y="3912236"/>
            <a:ext cx="0" cy="48618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DF311FE-D831-4288-B4C4-EF10CFEC1164}"/>
              </a:ext>
            </a:extLst>
          </p:cNvPr>
          <p:cNvCxnSpPr>
            <a:cxnSpLocks/>
          </p:cNvCxnSpPr>
          <p:nvPr/>
        </p:nvCxnSpPr>
        <p:spPr>
          <a:xfrm flipV="1">
            <a:off x="7860758" y="3908794"/>
            <a:ext cx="0" cy="47938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D3C3CCB-350C-4234-9D65-8170B1DF79E4}"/>
              </a:ext>
            </a:extLst>
          </p:cNvPr>
          <p:cNvCxnSpPr>
            <a:cxnSpLocks/>
          </p:cNvCxnSpPr>
          <p:nvPr/>
        </p:nvCxnSpPr>
        <p:spPr>
          <a:xfrm>
            <a:off x="7438504" y="4388092"/>
            <a:ext cx="0" cy="346233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7E12C27-E8ED-4874-AFB9-8123E42B652B}"/>
              </a:ext>
            </a:extLst>
          </p:cNvPr>
          <p:cNvCxnSpPr>
            <a:cxnSpLocks/>
          </p:cNvCxnSpPr>
          <p:nvPr/>
        </p:nvCxnSpPr>
        <p:spPr>
          <a:xfrm>
            <a:off x="7985060" y="4377693"/>
            <a:ext cx="0" cy="698231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210C93C-A854-4D0C-A608-DE6BFD44A633}"/>
              </a:ext>
            </a:extLst>
          </p:cNvPr>
          <p:cNvCxnSpPr>
            <a:cxnSpLocks/>
          </p:cNvCxnSpPr>
          <p:nvPr/>
        </p:nvCxnSpPr>
        <p:spPr>
          <a:xfrm flipV="1">
            <a:off x="7611209" y="4352485"/>
            <a:ext cx="0" cy="39892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33121082-089D-48ED-8004-D38D293DDBAC}"/>
              </a:ext>
            </a:extLst>
          </p:cNvPr>
          <p:cNvCxnSpPr>
            <a:cxnSpLocks/>
          </p:cNvCxnSpPr>
          <p:nvPr/>
        </p:nvCxnSpPr>
        <p:spPr>
          <a:xfrm flipV="1">
            <a:off x="8134039" y="4415500"/>
            <a:ext cx="0" cy="690441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61D1B27-46B5-40AD-A300-7C5838D61133}"/>
              </a:ext>
            </a:extLst>
          </p:cNvPr>
          <p:cNvGrpSpPr/>
          <p:nvPr/>
        </p:nvGrpSpPr>
        <p:grpSpPr>
          <a:xfrm>
            <a:off x="4673167" y="3824082"/>
            <a:ext cx="1763560" cy="523220"/>
            <a:chOff x="5086483" y="4190527"/>
            <a:chExt cx="1763560" cy="523220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AE8B802-D197-4C9E-AF47-793F1144D0B8}"/>
                </a:ext>
              </a:extLst>
            </p:cNvPr>
            <p:cNvSpPr/>
            <p:nvPr/>
          </p:nvSpPr>
          <p:spPr>
            <a:xfrm>
              <a:off x="5086483" y="4296682"/>
              <a:ext cx="310666" cy="3109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1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037BCBB0-D286-4565-B808-2B54146248DD}"/>
                </a:ext>
              </a:extLst>
            </p:cNvPr>
            <p:cNvSpPr txBox="1"/>
            <p:nvPr/>
          </p:nvSpPr>
          <p:spPr>
            <a:xfrm>
              <a:off x="5354711" y="4190527"/>
              <a:ext cx="1495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Request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CC7A8DBD-394F-45D4-8B54-80CB5430481C}"/>
              </a:ext>
            </a:extLst>
          </p:cNvPr>
          <p:cNvGrpSpPr/>
          <p:nvPr/>
        </p:nvGrpSpPr>
        <p:grpSpPr>
          <a:xfrm>
            <a:off x="8731661" y="4538063"/>
            <a:ext cx="3179445" cy="523220"/>
            <a:chOff x="5086483" y="4221304"/>
            <a:chExt cx="3179445" cy="523220"/>
          </a:xfrm>
        </p:grpSpPr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B0B338F3-659C-4B31-AA63-CD75CA50B141}"/>
                </a:ext>
              </a:extLst>
            </p:cNvPr>
            <p:cNvSpPr/>
            <p:nvPr/>
          </p:nvSpPr>
          <p:spPr>
            <a:xfrm>
              <a:off x="5086483" y="4296682"/>
              <a:ext cx="310666" cy="3109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3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56D87200-8234-4F37-A911-5300A405B8A7}"/>
                </a:ext>
              </a:extLst>
            </p:cNvPr>
            <p:cNvSpPr txBox="1"/>
            <p:nvPr/>
          </p:nvSpPr>
          <p:spPr>
            <a:xfrm>
              <a:off x="5354327" y="4221304"/>
              <a:ext cx="2911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Replicate/Process</a:t>
              </a:r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D66862AD-A523-49FA-BAB7-B21762BA8E87}"/>
              </a:ext>
            </a:extLst>
          </p:cNvPr>
          <p:cNvSpPr txBox="1"/>
          <p:nvPr/>
        </p:nvSpPr>
        <p:spPr>
          <a:xfrm>
            <a:off x="782731" y="1050401"/>
            <a:ext cx="825959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/>
              <a:t>The client sends the request</a:t>
            </a:r>
          </a:p>
          <a:p>
            <a:pPr>
              <a:lnSpc>
                <a:spcPct val="90000"/>
              </a:lnSpc>
            </a:pPr>
            <a:r>
              <a:rPr lang="en-US" sz="2400" err="1"/>
              <a:t>PMNet</a:t>
            </a:r>
            <a:r>
              <a:rPr lang="en-US" sz="2400"/>
              <a:t> devices log the request and send ACK to unblock client</a:t>
            </a:r>
          </a:p>
          <a:p>
            <a:pPr>
              <a:lnSpc>
                <a:spcPct val="90000"/>
              </a:lnSpc>
            </a:pPr>
            <a:r>
              <a:rPr lang="en-US" sz="2400"/>
              <a:t>The server replicates and processes off the critical path</a:t>
            </a: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C2319487-FF9B-4BC9-8A18-A13F5950C5DC}"/>
              </a:ext>
            </a:extLst>
          </p:cNvPr>
          <p:cNvSpPr/>
          <p:nvPr/>
        </p:nvSpPr>
        <p:spPr>
          <a:xfrm>
            <a:off x="439645" y="1087040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FC22970-C847-4B69-B1B8-E28652646941}"/>
              </a:ext>
            </a:extLst>
          </p:cNvPr>
          <p:cNvSpPr/>
          <p:nvPr/>
        </p:nvSpPr>
        <p:spPr>
          <a:xfrm>
            <a:off x="439644" y="1419401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859CC56E-C692-46DF-904E-D7A4CEA99FA2}"/>
              </a:ext>
            </a:extLst>
          </p:cNvPr>
          <p:cNvSpPr/>
          <p:nvPr/>
        </p:nvSpPr>
        <p:spPr>
          <a:xfrm>
            <a:off x="439644" y="1772966"/>
            <a:ext cx="306817" cy="3070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3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F09E66C-D835-4D31-91AD-98D1E617E926}"/>
              </a:ext>
            </a:extLst>
          </p:cNvPr>
          <p:cNvSpPr txBox="1"/>
          <p:nvPr/>
        </p:nvSpPr>
        <p:spPr>
          <a:xfrm>
            <a:off x="9217880" y="1464171"/>
            <a:ext cx="2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/>
              <a:t>PMNet</a:t>
            </a:r>
            <a:endParaRPr lang="en-US" sz="2400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4DFCAB1-6400-4AB2-9AFD-7BA7A7D79F41}"/>
              </a:ext>
            </a:extLst>
          </p:cNvPr>
          <p:cNvSpPr txBox="1"/>
          <p:nvPr/>
        </p:nvSpPr>
        <p:spPr>
          <a:xfrm>
            <a:off x="9217880" y="3171215"/>
            <a:ext cx="2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Off critical path</a:t>
            </a:r>
          </a:p>
        </p:txBody>
      </p:sp>
      <p:sp>
        <p:nvSpPr>
          <p:cNvPr id="235" name="Rectangle: Rounded Corners 234">
            <a:extLst>
              <a:ext uri="{FF2B5EF4-FFF2-40B4-BE49-F238E27FC236}">
                <a16:creationId xmlns:a16="http://schemas.microsoft.com/office/drawing/2014/main" id="{2AB9C940-C5B2-4FD5-81A6-FBEAA3C05F7E}"/>
              </a:ext>
            </a:extLst>
          </p:cNvPr>
          <p:cNvSpPr/>
          <p:nvPr/>
        </p:nvSpPr>
        <p:spPr>
          <a:xfrm>
            <a:off x="76200" y="5981107"/>
            <a:ext cx="11868147" cy="791826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err="1">
                <a:solidFill>
                  <a:schemeClr val="tx1"/>
                </a:solidFill>
              </a:rPr>
              <a:t>PMNet</a:t>
            </a:r>
            <a:r>
              <a:rPr lang="en-US" sz="2800">
                <a:solidFill>
                  <a:schemeClr val="tx1"/>
                </a:solidFill>
              </a:rPr>
              <a:t> moves both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processing</a:t>
            </a:r>
            <a:r>
              <a:rPr lang="en-US" sz="2800">
                <a:solidFill>
                  <a:schemeClr val="tx1"/>
                </a:solidFill>
              </a:rPr>
              <a:t> and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replication</a:t>
            </a:r>
            <a:r>
              <a:rPr lang="en-US" sz="2800">
                <a:solidFill>
                  <a:schemeClr val="tx1"/>
                </a:solidFill>
              </a:rPr>
              <a:t> off the critical path</a:t>
            </a:r>
            <a:endParaRPr lang="en-US" sz="28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6" name="对话气泡: 圆角矩形 2">
            <a:extLst>
              <a:ext uri="{FF2B5EF4-FFF2-40B4-BE49-F238E27FC236}">
                <a16:creationId xmlns:a16="http://schemas.microsoft.com/office/drawing/2014/main" id="{06913EFF-5CA8-42C6-8561-5A7E5DCA3DE2}"/>
              </a:ext>
            </a:extLst>
          </p:cNvPr>
          <p:cNvSpPr/>
          <p:nvPr/>
        </p:nvSpPr>
        <p:spPr>
          <a:xfrm>
            <a:off x="229559" y="3281976"/>
            <a:ext cx="2913196" cy="466611"/>
          </a:xfrm>
          <a:prstGeom prst="wedgeRoundRectCallout">
            <a:avLst>
              <a:gd name="adj1" fmla="val 56340"/>
              <a:gd name="adj2" fmla="val 31554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Logging in switch is fast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98C2DA3-384F-4529-BAF4-BFA930769267}"/>
              </a:ext>
            </a:extLst>
          </p:cNvPr>
          <p:cNvGrpSpPr/>
          <p:nvPr/>
        </p:nvGrpSpPr>
        <p:grpSpPr>
          <a:xfrm>
            <a:off x="4786811" y="3281976"/>
            <a:ext cx="1082935" cy="523220"/>
            <a:chOff x="5086483" y="4190527"/>
            <a:chExt cx="1082935" cy="52322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A9794CF-32AD-46F1-84E2-836419BD3881}"/>
                </a:ext>
              </a:extLst>
            </p:cNvPr>
            <p:cNvSpPr/>
            <p:nvPr/>
          </p:nvSpPr>
          <p:spPr>
            <a:xfrm>
              <a:off x="5086483" y="4296682"/>
              <a:ext cx="310666" cy="3109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3597E57-7FF0-4B26-B765-BF58CAE9ED82}"/>
                </a:ext>
              </a:extLst>
            </p:cNvPr>
            <p:cNvSpPr txBox="1"/>
            <p:nvPr/>
          </p:nvSpPr>
          <p:spPr>
            <a:xfrm>
              <a:off x="5353868" y="4190527"/>
              <a:ext cx="815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Log</a:t>
              </a:r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859F899-E73B-49EF-B9BF-71D37D2595E3}"/>
              </a:ext>
            </a:extLst>
          </p:cNvPr>
          <p:cNvSpPr/>
          <p:nvPr/>
        </p:nvSpPr>
        <p:spPr>
          <a:xfrm>
            <a:off x="9940067" y="1024362"/>
            <a:ext cx="1403274" cy="39138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BF5748C-9F1B-455B-9FE0-929512073D60}"/>
              </a:ext>
            </a:extLst>
          </p:cNvPr>
          <p:cNvSpPr txBox="1"/>
          <p:nvPr/>
        </p:nvSpPr>
        <p:spPr>
          <a:xfrm>
            <a:off x="9217880" y="2377811"/>
            <a:ext cx="2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On critical path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893C285-F4D1-4652-B86C-C10E7B64E14C}"/>
              </a:ext>
            </a:extLst>
          </p:cNvPr>
          <p:cNvGrpSpPr/>
          <p:nvPr/>
        </p:nvGrpSpPr>
        <p:grpSpPr>
          <a:xfrm>
            <a:off x="7000831" y="2444239"/>
            <a:ext cx="1061797" cy="523220"/>
            <a:chOff x="5086483" y="4190527"/>
            <a:chExt cx="1061797" cy="52322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4B810EF-582F-492A-8C7F-5A8D1A23ACDF}"/>
                </a:ext>
              </a:extLst>
            </p:cNvPr>
            <p:cNvSpPr/>
            <p:nvPr/>
          </p:nvSpPr>
          <p:spPr>
            <a:xfrm>
              <a:off x="5086483" y="4296682"/>
              <a:ext cx="310666" cy="3109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2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F0D611F-5ED1-4AF1-9087-48DC16C2F9EF}"/>
                </a:ext>
              </a:extLst>
            </p:cNvPr>
            <p:cNvSpPr txBox="1"/>
            <p:nvPr/>
          </p:nvSpPr>
          <p:spPr>
            <a:xfrm>
              <a:off x="5332730" y="4190527"/>
              <a:ext cx="815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Log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F43BF98-0B6B-4F5C-ABFA-EFB47227BB44}"/>
              </a:ext>
            </a:extLst>
          </p:cNvPr>
          <p:cNvGrpSpPr/>
          <p:nvPr/>
        </p:nvGrpSpPr>
        <p:grpSpPr>
          <a:xfrm>
            <a:off x="8448701" y="3397861"/>
            <a:ext cx="1088784" cy="523220"/>
            <a:chOff x="5086483" y="4183458"/>
            <a:chExt cx="1088784" cy="52322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A358A4-2734-48D0-8305-C1499CD3E225}"/>
                </a:ext>
              </a:extLst>
            </p:cNvPr>
            <p:cNvSpPr/>
            <p:nvPr/>
          </p:nvSpPr>
          <p:spPr>
            <a:xfrm>
              <a:off x="5086483" y="4296682"/>
              <a:ext cx="310666" cy="3109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2723AF2-6DF2-4154-8AC2-41A45FF04A0B}"/>
                </a:ext>
              </a:extLst>
            </p:cNvPr>
            <p:cNvSpPr txBox="1"/>
            <p:nvPr/>
          </p:nvSpPr>
          <p:spPr>
            <a:xfrm>
              <a:off x="5359717" y="4183458"/>
              <a:ext cx="815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/>
                <a:t>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368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Single-client Ordering</a:t>
            </a:r>
            <a:endParaRPr lang="en-US" b="1">
              <a:latin typeface="+mn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F3EB88-F7DA-4982-913E-0063DA61877D}"/>
              </a:ext>
            </a:extLst>
          </p:cNvPr>
          <p:cNvSpPr txBox="1"/>
          <p:nvPr/>
        </p:nvSpPr>
        <p:spPr>
          <a:xfrm>
            <a:off x="361543" y="1154817"/>
            <a:ext cx="713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Single client ordering</a:t>
            </a:r>
          </a:p>
        </p:txBody>
      </p:sp>
      <p:sp>
        <p:nvSpPr>
          <p:cNvPr id="82" name="对话气泡: 圆角矩形 2">
            <a:extLst>
              <a:ext uri="{FF2B5EF4-FFF2-40B4-BE49-F238E27FC236}">
                <a16:creationId xmlns:a16="http://schemas.microsoft.com/office/drawing/2014/main" id="{78D99358-5BD6-42CA-99EA-94E8011F0F8B}"/>
              </a:ext>
            </a:extLst>
          </p:cNvPr>
          <p:cNvSpPr/>
          <p:nvPr/>
        </p:nvSpPr>
        <p:spPr>
          <a:xfrm>
            <a:off x="2446845" y="1794429"/>
            <a:ext cx="1724818" cy="381901"/>
          </a:xfrm>
          <a:prstGeom prst="wedgeRoundRectCallout">
            <a:avLst>
              <a:gd name="adj1" fmla="val -29534"/>
              <a:gd name="adj2" fmla="val 148852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Add </a:t>
            </a:r>
            <a:r>
              <a:rPr lang="en-US" sz="2000" b="1" err="1"/>
              <a:t>SeqNum</a:t>
            </a:r>
            <a:endParaRPr lang="en-US" sz="2000" b="1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0DE251B-6626-4F73-A40D-4A94D3F751D4}"/>
              </a:ext>
            </a:extLst>
          </p:cNvPr>
          <p:cNvGrpSpPr/>
          <p:nvPr/>
        </p:nvGrpSpPr>
        <p:grpSpPr>
          <a:xfrm>
            <a:off x="1787783" y="3092870"/>
            <a:ext cx="964896" cy="823608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8191A5D-1E58-451E-B4A3-4E1BF38B437C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AD7DF2DC-D374-4C77-BFD4-11F4213D12C2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186ABD5D-248C-426D-ADBD-342E81304B9D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FB42E56-8632-4527-A4F0-F2AB3C144403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D5C4E00-42B9-4FB7-A3FC-459F7A1D9372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DDF771F-7786-4014-8403-83A7FDFF504A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91BBD06-87A7-4D36-B9C4-605B6926B9FB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3B89AE7-2B58-4071-9D78-384B4149368F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13BE019-9673-4CF2-9865-1E048DDCA9B9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B112315-B6DC-41C4-A395-872BE6851B6C}"/>
              </a:ext>
            </a:extLst>
          </p:cNvPr>
          <p:cNvSpPr txBox="1"/>
          <p:nvPr/>
        </p:nvSpPr>
        <p:spPr>
          <a:xfrm>
            <a:off x="9021309" y="3957397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B5B24F64-709E-48B9-8FD0-F3F39D57DAA8}"/>
              </a:ext>
            </a:extLst>
          </p:cNvPr>
          <p:cNvSpPr/>
          <p:nvPr/>
        </p:nvSpPr>
        <p:spPr>
          <a:xfrm>
            <a:off x="4636563" y="2992068"/>
            <a:ext cx="2960332" cy="1025212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166F7E3-ADF2-4EC7-8F7D-9E61922C6729}"/>
              </a:ext>
            </a:extLst>
          </p:cNvPr>
          <p:cNvGrpSpPr/>
          <p:nvPr/>
        </p:nvGrpSpPr>
        <p:grpSpPr>
          <a:xfrm>
            <a:off x="9416235" y="3110695"/>
            <a:ext cx="1487563" cy="1035214"/>
            <a:chOff x="9832458" y="1148141"/>
            <a:chExt cx="1487563" cy="103521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BD22F4E-39FC-4173-BCC6-5EB56ED89AE0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C3AC8E6E-5BA6-4233-9451-0B9E73498BD8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BDA6D040-FD27-490C-B7D0-149F8CE4E754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9F177D5C-D14A-4236-8CB4-E36DE23296E9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94DD639-DDAB-4D5F-AFC3-7108880A16F0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ECF7AAF-7E7F-4653-89F4-677128329278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207B6C2-7E4E-4CD9-B7DD-0D970362B70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AB521AE-5BE4-46E1-BE26-94F78B25F8F0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C8FF0F2-5483-4AE6-BE76-245B63D50D02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8D4FFBA-8E1C-441C-A166-32E599426F2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3" name="图片 39">
              <a:extLst>
                <a:ext uri="{FF2B5EF4-FFF2-40B4-BE49-F238E27FC236}">
                  <a16:creationId xmlns:a16="http://schemas.microsoft.com/office/drawing/2014/main" id="{96AF26FA-04F6-4C59-BBDE-24D66D01F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EE7DB801-6F12-41BF-AFF5-3E653AE38327}"/>
              </a:ext>
            </a:extLst>
          </p:cNvPr>
          <p:cNvSpPr txBox="1"/>
          <p:nvPr/>
        </p:nvSpPr>
        <p:spPr>
          <a:xfrm>
            <a:off x="1431677" y="3954655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89D3B730-8489-4E50-8E5F-51C7B3D98AD5}"/>
              </a:ext>
            </a:extLst>
          </p:cNvPr>
          <p:cNvSpPr/>
          <p:nvPr/>
        </p:nvSpPr>
        <p:spPr>
          <a:xfrm>
            <a:off x="2795342" y="3244638"/>
            <a:ext cx="1841221" cy="5232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A3C97ACC-BC1C-4135-9386-FF53461EFE9E}"/>
              </a:ext>
            </a:extLst>
          </p:cNvPr>
          <p:cNvSpPr/>
          <p:nvPr/>
        </p:nvSpPr>
        <p:spPr>
          <a:xfrm>
            <a:off x="7610265" y="3238439"/>
            <a:ext cx="1786394" cy="5232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pic>
        <p:nvPicPr>
          <p:cNvPr id="97" name="Picture 96" descr="A picture containing shape&#10;&#10;Description automatically generated">
            <a:extLst>
              <a:ext uri="{FF2B5EF4-FFF2-40B4-BE49-F238E27FC236}">
                <a16:creationId xmlns:a16="http://schemas.microsoft.com/office/drawing/2014/main" id="{7477C371-A45B-4D99-9182-510956AE0A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5" b="24711"/>
          <a:stretch/>
        </p:blipFill>
        <p:spPr>
          <a:xfrm>
            <a:off x="5479184" y="3183327"/>
            <a:ext cx="1157904" cy="582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82967C4-A4BD-4110-ACFE-F02280612FAF}"/>
              </a:ext>
            </a:extLst>
          </p:cNvPr>
          <p:cNvSpPr txBox="1"/>
          <p:nvPr/>
        </p:nvSpPr>
        <p:spPr>
          <a:xfrm>
            <a:off x="5075745" y="3957397"/>
            <a:ext cx="2081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PMNet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1D855A36-E557-43FE-9558-0DAE0EE5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55</a:t>
            </a:fld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3456C05-2B52-4259-A444-F6903156EA93}"/>
              </a:ext>
            </a:extLst>
          </p:cNvPr>
          <p:cNvSpPr/>
          <p:nvPr/>
        </p:nvSpPr>
        <p:spPr>
          <a:xfrm>
            <a:off x="2986846" y="2603248"/>
            <a:ext cx="530067" cy="280299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B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9BAE9C9-7D58-42A7-8492-9294EB98F181}"/>
              </a:ext>
            </a:extLst>
          </p:cNvPr>
          <p:cNvSpPr/>
          <p:nvPr/>
        </p:nvSpPr>
        <p:spPr>
          <a:xfrm>
            <a:off x="1409701" y="2603248"/>
            <a:ext cx="1495134" cy="280299"/>
          </a:xfrm>
          <a:prstGeom prst="roundRect">
            <a:avLst/>
          </a:prstGeom>
          <a:noFill/>
          <a:ln w="38100"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</a:rPr>
              <a:t>SeqNum</a:t>
            </a:r>
            <a:r>
              <a:rPr lang="en-US" sz="200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E2623A1-21FA-45F9-A6BD-491D89E56B67}"/>
              </a:ext>
            </a:extLst>
          </p:cNvPr>
          <p:cNvSpPr/>
          <p:nvPr/>
        </p:nvSpPr>
        <p:spPr>
          <a:xfrm>
            <a:off x="3769413" y="2610003"/>
            <a:ext cx="1495134" cy="280299"/>
          </a:xfrm>
          <a:prstGeom prst="roundRect">
            <a:avLst/>
          </a:prstGeom>
          <a:noFill/>
          <a:ln w="38100"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</a:rPr>
              <a:t>SeqNum</a:t>
            </a:r>
            <a:r>
              <a:rPr lang="en-US" sz="200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099CF29-4F23-4ADD-AEB9-25D91CD28294}"/>
              </a:ext>
            </a:extLst>
          </p:cNvPr>
          <p:cNvSpPr/>
          <p:nvPr/>
        </p:nvSpPr>
        <p:spPr>
          <a:xfrm>
            <a:off x="5323829" y="2603248"/>
            <a:ext cx="530067" cy="280299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80523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Single-client Ordering</a:t>
            </a:r>
            <a:endParaRPr lang="en-US" b="1">
              <a:latin typeface="+mn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F3EB88-F7DA-4982-913E-0063DA61877D}"/>
              </a:ext>
            </a:extLst>
          </p:cNvPr>
          <p:cNvSpPr txBox="1"/>
          <p:nvPr/>
        </p:nvSpPr>
        <p:spPr>
          <a:xfrm>
            <a:off x="361543" y="1154817"/>
            <a:ext cx="713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Single client ordering</a:t>
            </a:r>
          </a:p>
        </p:txBody>
      </p:sp>
      <p:sp>
        <p:nvSpPr>
          <p:cNvPr id="82" name="对话气泡: 圆角矩形 2">
            <a:extLst>
              <a:ext uri="{FF2B5EF4-FFF2-40B4-BE49-F238E27FC236}">
                <a16:creationId xmlns:a16="http://schemas.microsoft.com/office/drawing/2014/main" id="{78D99358-5BD6-42CA-99EA-94E8011F0F8B}"/>
              </a:ext>
            </a:extLst>
          </p:cNvPr>
          <p:cNvSpPr/>
          <p:nvPr/>
        </p:nvSpPr>
        <p:spPr>
          <a:xfrm>
            <a:off x="9733666" y="1484859"/>
            <a:ext cx="1580996" cy="381901"/>
          </a:xfrm>
          <a:prstGeom prst="wedgeRoundRectCallout">
            <a:avLst>
              <a:gd name="adj1" fmla="val -29534"/>
              <a:gd name="adj2" fmla="val 148852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Fix order</a:t>
            </a:r>
          </a:p>
        </p:txBody>
      </p:sp>
      <p:sp>
        <p:nvSpPr>
          <p:cNvPr id="49" name="Arrow: Circular 48">
            <a:extLst>
              <a:ext uri="{FF2B5EF4-FFF2-40B4-BE49-F238E27FC236}">
                <a16:creationId xmlns:a16="http://schemas.microsoft.com/office/drawing/2014/main" id="{A8B9BD0D-B115-4AE1-A011-7E98E79B82E1}"/>
              </a:ext>
            </a:extLst>
          </p:cNvPr>
          <p:cNvSpPr/>
          <p:nvPr/>
        </p:nvSpPr>
        <p:spPr>
          <a:xfrm flipH="1">
            <a:off x="9396607" y="2158482"/>
            <a:ext cx="911665" cy="780277"/>
          </a:xfrm>
          <a:prstGeom prst="circularArrow">
            <a:avLst>
              <a:gd name="adj1" fmla="val 8076"/>
              <a:gd name="adj2" fmla="val 912490"/>
              <a:gd name="adj3" fmla="val 20726146"/>
              <a:gd name="adj4" fmla="val 10918624"/>
              <a:gd name="adj5" fmla="val 11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0DE251B-6626-4F73-A40D-4A94D3F751D4}"/>
              </a:ext>
            </a:extLst>
          </p:cNvPr>
          <p:cNvGrpSpPr/>
          <p:nvPr/>
        </p:nvGrpSpPr>
        <p:grpSpPr>
          <a:xfrm>
            <a:off x="1787783" y="3092870"/>
            <a:ext cx="964896" cy="823608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8191A5D-1E58-451E-B4A3-4E1BF38B437C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AD7DF2DC-D374-4C77-BFD4-11F4213D12C2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186ABD5D-248C-426D-ADBD-342E81304B9D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FB42E56-8632-4527-A4F0-F2AB3C144403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D5C4E00-42B9-4FB7-A3FC-459F7A1D9372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DDF771F-7786-4014-8403-83A7FDFF504A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91BBD06-87A7-4D36-B9C4-605B6926B9FB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3B89AE7-2B58-4071-9D78-384B4149368F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13BE019-9673-4CF2-9865-1E048DDCA9B9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B112315-B6DC-41C4-A395-872BE6851B6C}"/>
              </a:ext>
            </a:extLst>
          </p:cNvPr>
          <p:cNvSpPr txBox="1"/>
          <p:nvPr/>
        </p:nvSpPr>
        <p:spPr>
          <a:xfrm>
            <a:off x="9021309" y="3957397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B5B24F64-709E-48B9-8FD0-F3F39D57DAA8}"/>
              </a:ext>
            </a:extLst>
          </p:cNvPr>
          <p:cNvSpPr/>
          <p:nvPr/>
        </p:nvSpPr>
        <p:spPr>
          <a:xfrm>
            <a:off x="4636563" y="2992068"/>
            <a:ext cx="2960332" cy="1025212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166F7E3-ADF2-4EC7-8F7D-9E61922C6729}"/>
              </a:ext>
            </a:extLst>
          </p:cNvPr>
          <p:cNvGrpSpPr/>
          <p:nvPr/>
        </p:nvGrpSpPr>
        <p:grpSpPr>
          <a:xfrm>
            <a:off x="9416235" y="3110695"/>
            <a:ext cx="1487563" cy="1035214"/>
            <a:chOff x="9832458" y="1148141"/>
            <a:chExt cx="1487563" cy="103521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BD22F4E-39FC-4173-BCC6-5EB56ED89AE0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C3AC8E6E-5BA6-4233-9451-0B9E73498BD8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BDA6D040-FD27-490C-B7D0-149F8CE4E754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9F177D5C-D14A-4236-8CB4-E36DE23296E9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94DD639-DDAB-4D5F-AFC3-7108880A16F0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ECF7AAF-7E7F-4653-89F4-677128329278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207B6C2-7E4E-4CD9-B7DD-0D970362B70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AB521AE-5BE4-46E1-BE26-94F78B25F8F0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C8FF0F2-5483-4AE6-BE76-245B63D50D02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8D4FFBA-8E1C-441C-A166-32E599426F2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3" name="图片 39">
              <a:extLst>
                <a:ext uri="{FF2B5EF4-FFF2-40B4-BE49-F238E27FC236}">
                  <a16:creationId xmlns:a16="http://schemas.microsoft.com/office/drawing/2014/main" id="{96AF26FA-04F6-4C59-BBDE-24D66D01F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EE7DB801-6F12-41BF-AFF5-3E653AE38327}"/>
              </a:ext>
            </a:extLst>
          </p:cNvPr>
          <p:cNvSpPr txBox="1"/>
          <p:nvPr/>
        </p:nvSpPr>
        <p:spPr>
          <a:xfrm>
            <a:off x="1431677" y="3954655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89D3B730-8489-4E50-8E5F-51C7B3D98AD5}"/>
              </a:ext>
            </a:extLst>
          </p:cNvPr>
          <p:cNvSpPr/>
          <p:nvPr/>
        </p:nvSpPr>
        <p:spPr>
          <a:xfrm>
            <a:off x="2795342" y="3244638"/>
            <a:ext cx="1841221" cy="5232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A3C97ACC-BC1C-4135-9386-FF53461EFE9E}"/>
              </a:ext>
            </a:extLst>
          </p:cNvPr>
          <p:cNvSpPr/>
          <p:nvPr/>
        </p:nvSpPr>
        <p:spPr>
          <a:xfrm>
            <a:off x="7610265" y="3238439"/>
            <a:ext cx="1786394" cy="5232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7B406490-7C50-4D4C-AA87-4D63BD774DDE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The server corrects order based on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Sequence Number</a:t>
            </a:r>
            <a:r>
              <a:rPr lang="en-US" sz="2800">
                <a:solidFill>
                  <a:schemeClr val="tx1"/>
                </a:solidFill>
              </a:rPr>
              <a:t> in each packet</a:t>
            </a:r>
          </a:p>
        </p:txBody>
      </p:sp>
      <p:pic>
        <p:nvPicPr>
          <p:cNvPr id="97" name="Picture 96" descr="A picture containing shape&#10;&#10;Description automatically generated">
            <a:extLst>
              <a:ext uri="{FF2B5EF4-FFF2-40B4-BE49-F238E27FC236}">
                <a16:creationId xmlns:a16="http://schemas.microsoft.com/office/drawing/2014/main" id="{7477C371-A45B-4D99-9182-510956AE0A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5" b="24711"/>
          <a:stretch/>
        </p:blipFill>
        <p:spPr>
          <a:xfrm>
            <a:off x="5479184" y="3183327"/>
            <a:ext cx="1157904" cy="5828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82967C4-A4BD-4110-ACFE-F02280612FAF}"/>
              </a:ext>
            </a:extLst>
          </p:cNvPr>
          <p:cNvSpPr txBox="1"/>
          <p:nvPr/>
        </p:nvSpPr>
        <p:spPr>
          <a:xfrm>
            <a:off x="5075745" y="3957397"/>
            <a:ext cx="2081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PMNet</a:t>
            </a:r>
          </a:p>
        </p:txBody>
      </p:sp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1D855A36-E557-43FE-9558-0DAE0EE5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56</a:t>
            </a:fld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8DC5D64-BD41-424A-A04A-49927D3D20FF}"/>
              </a:ext>
            </a:extLst>
          </p:cNvPr>
          <p:cNvSpPr/>
          <p:nvPr/>
        </p:nvSpPr>
        <p:spPr>
          <a:xfrm>
            <a:off x="11492824" y="2704442"/>
            <a:ext cx="530067" cy="280299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B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E814000-DE65-4C36-8BAF-9DAF1BA5E385}"/>
              </a:ext>
            </a:extLst>
          </p:cNvPr>
          <p:cNvSpPr/>
          <p:nvPr/>
        </p:nvSpPr>
        <p:spPr>
          <a:xfrm>
            <a:off x="9915679" y="2704442"/>
            <a:ext cx="1495134" cy="280299"/>
          </a:xfrm>
          <a:prstGeom prst="roundRect">
            <a:avLst/>
          </a:prstGeom>
          <a:noFill/>
          <a:ln w="38100"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</a:rPr>
              <a:t>SeqNum</a:t>
            </a:r>
            <a:r>
              <a:rPr lang="en-US" sz="2000">
                <a:solidFill>
                  <a:schemeClr val="tx1"/>
                </a:solidFill>
              </a:rPr>
              <a:t>=2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F32EE3E-91DA-40D2-BC0D-C86CC7AF8DD3}"/>
              </a:ext>
            </a:extLst>
          </p:cNvPr>
          <p:cNvSpPr/>
          <p:nvPr/>
        </p:nvSpPr>
        <p:spPr>
          <a:xfrm>
            <a:off x="7749185" y="2706768"/>
            <a:ext cx="1495134" cy="280299"/>
          </a:xfrm>
          <a:prstGeom prst="roundRect">
            <a:avLst/>
          </a:prstGeom>
          <a:noFill/>
          <a:ln w="38100">
            <a:solidFill>
              <a:schemeClr val="accent3">
                <a:shade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tx1"/>
                </a:solidFill>
              </a:rPr>
              <a:t>SeqNum</a:t>
            </a:r>
            <a:r>
              <a:rPr lang="en-US" sz="200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C8FBE7E-543A-4965-8D1E-7A47ED6FAB60}"/>
              </a:ext>
            </a:extLst>
          </p:cNvPr>
          <p:cNvSpPr/>
          <p:nvPr/>
        </p:nvSpPr>
        <p:spPr>
          <a:xfrm>
            <a:off x="9303601" y="2700013"/>
            <a:ext cx="530067" cy="280299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96595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Multi-client Ordering</a:t>
            </a:r>
            <a:endParaRPr lang="en-US" b="1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0DE251B-6626-4F73-A40D-4A94D3F751D4}"/>
              </a:ext>
            </a:extLst>
          </p:cNvPr>
          <p:cNvGrpSpPr/>
          <p:nvPr/>
        </p:nvGrpSpPr>
        <p:grpSpPr>
          <a:xfrm>
            <a:off x="7377872" y="1096545"/>
            <a:ext cx="615663" cy="525513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8191A5D-1E58-451E-B4A3-4E1BF38B437C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AD7DF2DC-D374-4C77-BFD4-11F4213D12C2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186ABD5D-248C-426D-ADBD-342E81304B9D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FB42E56-8632-4527-A4F0-F2AB3C144403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D5C4E00-42B9-4FB7-A3FC-459F7A1D9372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DDF771F-7786-4014-8403-83A7FDFF504A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91BBD06-87A7-4D36-B9C4-605B6926B9FB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3B89AE7-2B58-4071-9D78-384B4149368F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13BE019-9673-4CF2-9865-1E048DDCA9B9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B112315-B6DC-41C4-A395-872BE6851B6C}"/>
              </a:ext>
            </a:extLst>
          </p:cNvPr>
          <p:cNvSpPr txBox="1"/>
          <p:nvPr/>
        </p:nvSpPr>
        <p:spPr>
          <a:xfrm>
            <a:off x="10320618" y="1813390"/>
            <a:ext cx="166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Server</a:t>
            </a:r>
            <a:endParaRPr lang="en-US" sz="2400" b="1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166F7E3-ADF2-4EC7-8F7D-9E61922C6729}"/>
              </a:ext>
            </a:extLst>
          </p:cNvPr>
          <p:cNvGrpSpPr/>
          <p:nvPr/>
        </p:nvGrpSpPr>
        <p:grpSpPr>
          <a:xfrm>
            <a:off x="10831763" y="1187477"/>
            <a:ext cx="987982" cy="687549"/>
            <a:chOff x="9832458" y="1148141"/>
            <a:chExt cx="1487563" cy="103521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BD22F4E-39FC-4173-BCC6-5EB56ED89AE0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C3AC8E6E-5BA6-4233-9451-0B9E73498BD8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BDA6D040-FD27-490C-B7D0-149F8CE4E754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9F177D5C-D14A-4236-8CB4-E36DE23296E9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94DD639-DDAB-4D5F-AFC3-7108880A16F0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ECF7AAF-7E7F-4653-89F4-677128329278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207B6C2-7E4E-4CD9-B7DD-0D970362B70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AB521AE-5BE4-46E1-BE26-94F78B25F8F0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C8FF0F2-5483-4AE6-BE76-245B63D50D02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8D4FFBA-8E1C-441C-A166-32E599426F2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3" name="图片 39">
              <a:extLst>
                <a:ext uri="{FF2B5EF4-FFF2-40B4-BE49-F238E27FC236}">
                  <a16:creationId xmlns:a16="http://schemas.microsoft.com/office/drawing/2014/main" id="{96AF26FA-04F6-4C59-BBDE-24D66D01F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EE7DB801-6F12-41BF-AFF5-3E653AE38327}"/>
              </a:ext>
            </a:extLst>
          </p:cNvPr>
          <p:cNvSpPr txBox="1"/>
          <p:nvPr/>
        </p:nvSpPr>
        <p:spPr>
          <a:xfrm>
            <a:off x="7221470" y="1615972"/>
            <a:ext cx="102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Client 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E0BE04-869D-422C-B6BB-EB94C8C6EFBC}"/>
              </a:ext>
            </a:extLst>
          </p:cNvPr>
          <p:cNvGrpSpPr/>
          <p:nvPr/>
        </p:nvGrpSpPr>
        <p:grpSpPr>
          <a:xfrm>
            <a:off x="8886522" y="1094760"/>
            <a:ext cx="1290482" cy="763752"/>
            <a:chOff x="8886522" y="1094760"/>
            <a:chExt cx="1290482" cy="763752"/>
          </a:xfrm>
        </p:grpSpPr>
        <p:sp>
          <p:nvSpPr>
            <p:cNvPr id="62" name="Cloud 61">
              <a:extLst>
                <a:ext uri="{FF2B5EF4-FFF2-40B4-BE49-F238E27FC236}">
                  <a16:creationId xmlns:a16="http://schemas.microsoft.com/office/drawing/2014/main" id="{B5B24F64-709E-48B9-8FD0-F3F39D57DAA8}"/>
                </a:ext>
              </a:extLst>
            </p:cNvPr>
            <p:cNvSpPr/>
            <p:nvPr/>
          </p:nvSpPr>
          <p:spPr>
            <a:xfrm>
              <a:off x="8886522" y="1094760"/>
              <a:ext cx="1290482" cy="763752"/>
            </a:xfrm>
            <a:prstGeom prst="clou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477C371-A45B-4D99-9182-510956AE0A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55" b="24711"/>
            <a:stretch/>
          </p:blipFill>
          <p:spPr>
            <a:xfrm>
              <a:off x="9209839" y="1269586"/>
              <a:ext cx="585786" cy="3233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82967C4-A4BD-4110-ACFE-F02280612FAF}"/>
              </a:ext>
            </a:extLst>
          </p:cNvPr>
          <p:cNvSpPr txBox="1"/>
          <p:nvPr/>
        </p:nvSpPr>
        <p:spPr>
          <a:xfrm>
            <a:off x="8461748" y="1819144"/>
            <a:ext cx="208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/>
              <a:t>PMNet</a:t>
            </a:r>
            <a:endParaRPr lang="en-US" sz="2400" b="1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EAD4A78-D2AE-4C4A-8BF5-B62C0FAE5AE0}"/>
              </a:ext>
            </a:extLst>
          </p:cNvPr>
          <p:cNvGrpSpPr/>
          <p:nvPr/>
        </p:nvGrpSpPr>
        <p:grpSpPr>
          <a:xfrm>
            <a:off x="7735984" y="1987479"/>
            <a:ext cx="615663" cy="525513"/>
            <a:chOff x="1023046" y="2182983"/>
            <a:chExt cx="1598140" cy="136412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97D8AA33-A07B-43D6-9165-22F99BAD195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30C82FE0-975E-49D7-ABF5-3B7780403757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4BE91CC0-26D4-472A-B33C-1FCD9366CBA2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3D83A123-A5C8-40CF-BE0C-B2FB9CFD8236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36F182C-2C72-4B23-8830-88E320E055E8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CBF1CCD-3CF3-456E-840A-BD048C3EE93A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9E80B4-4982-4C87-B723-9DF370DEC4B5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E6B29AB-B527-42B9-8BC1-FA0ADC8D2FE5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6499A42-CA82-4A66-8251-FC1EC8167DB3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AC733659-42E9-4850-AB6E-915383FCA772}"/>
              </a:ext>
            </a:extLst>
          </p:cNvPr>
          <p:cNvSpPr txBox="1"/>
          <p:nvPr/>
        </p:nvSpPr>
        <p:spPr>
          <a:xfrm>
            <a:off x="7543514" y="2518636"/>
            <a:ext cx="989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Client 2</a:t>
            </a:r>
          </a:p>
        </p:txBody>
      </p:sp>
      <p:sp>
        <p:nvSpPr>
          <p:cNvPr id="111" name="箭头: 左右 41">
            <a:extLst>
              <a:ext uri="{FF2B5EF4-FFF2-40B4-BE49-F238E27FC236}">
                <a16:creationId xmlns:a16="http://schemas.microsoft.com/office/drawing/2014/main" id="{6AC2144C-E920-40A0-9B78-C00A4893DFB1}"/>
              </a:ext>
            </a:extLst>
          </p:cNvPr>
          <p:cNvSpPr/>
          <p:nvPr/>
        </p:nvSpPr>
        <p:spPr>
          <a:xfrm>
            <a:off x="10187531" y="1290975"/>
            <a:ext cx="577633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箭头: 左右 41">
            <a:extLst>
              <a:ext uri="{FF2B5EF4-FFF2-40B4-BE49-F238E27FC236}">
                <a16:creationId xmlns:a16="http://schemas.microsoft.com/office/drawing/2014/main" id="{2D4FEE16-7C26-44A2-B78F-7F84CB51C1AA}"/>
              </a:ext>
            </a:extLst>
          </p:cNvPr>
          <p:cNvSpPr/>
          <p:nvPr/>
        </p:nvSpPr>
        <p:spPr>
          <a:xfrm>
            <a:off x="8118817" y="1167073"/>
            <a:ext cx="797461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箭头: 左右 41">
            <a:extLst>
              <a:ext uri="{FF2B5EF4-FFF2-40B4-BE49-F238E27FC236}">
                <a16:creationId xmlns:a16="http://schemas.microsoft.com/office/drawing/2014/main" id="{BFAB566D-EE01-4601-B543-73E4A4E1B45A}"/>
              </a:ext>
            </a:extLst>
          </p:cNvPr>
          <p:cNvSpPr/>
          <p:nvPr/>
        </p:nvSpPr>
        <p:spPr>
          <a:xfrm rot="20236374">
            <a:off x="8429682" y="1672281"/>
            <a:ext cx="615665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18ED69-F095-4E18-98E3-709DED0AF533}"/>
              </a:ext>
            </a:extLst>
          </p:cNvPr>
          <p:cNvSpPr txBox="1"/>
          <p:nvPr/>
        </p:nvSpPr>
        <p:spPr>
          <a:xfrm>
            <a:off x="822691" y="3608625"/>
            <a:ext cx="2589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lock()</a:t>
            </a:r>
          </a:p>
          <a:p>
            <a:r>
              <a:rPr lang="en-US" b="1">
                <a:latin typeface="Consolas" panose="020B0609020204030204" pitchFamily="49" charset="0"/>
              </a:rPr>
              <a:t>tasks()</a:t>
            </a:r>
          </a:p>
          <a:p>
            <a:r>
              <a:rPr lang="en-US">
                <a:latin typeface="Consolas" panose="020B0609020204030204" pitchFamily="49" charset="0"/>
              </a:rPr>
              <a:t>unlock()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D5EC94-E8FE-4271-A5EF-5E6E4A5F52F5}"/>
              </a:ext>
            </a:extLst>
          </p:cNvPr>
          <p:cNvSpPr txBox="1"/>
          <p:nvPr/>
        </p:nvSpPr>
        <p:spPr>
          <a:xfrm>
            <a:off x="2791902" y="3608624"/>
            <a:ext cx="2589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Consolas" panose="020B0609020204030204" pitchFamily="49" charset="0"/>
              </a:rPr>
              <a:t>lock()</a:t>
            </a:r>
          </a:p>
          <a:p>
            <a:r>
              <a:rPr lang="en-US">
                <a:latin typeface="Consolas" panose="020B0609020204030204" pitchFamily="49" charset="0"/>
              </a:rPr>
              <a:t>tasks()</a:t>
            </a:r>
          </a:p>
          <a:p>
            <a:r>
              <a:rPr lang="en-US">
                <a:latin typeface="Consolas" panose="020B0609020204030204" pitchFamily="49" charset="0"/>
              </a:rPr>
              <a:t>unlock()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7FE6CF7-D79F-4432-8259-EC1531C4A450}"/>
              </a:ext>
            </a:extLst>
          </p:cNvPr>
          <p:cNvSpPr txBox="1"/>
          <p:nvPr/>
        </p:nvSpPr>
        <p:spPr>
          <a:xfrm>
            <a:off x="-662203" y="3179463"/>
            <a:ext cx="2116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Time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D26E82D-6DE2-4519-8D3D-9FCE7C1A7E07}"/>
              </a:ext>
            </a:extLst>
          </p:cNvPr>
          <p:cNvCxnSpPr>
            <a:cxnSpLocks/>
          </p:cNvCxnSpPr>
          <p:nvPr/>
        </p:nvCxnSpPr>
        <p:spPr>
          <a:xfrm>
            <a:off x="342788" y="3704583"/>
            <a:ext cx="0" cy="11524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1FBF2B7-12EA-4543-93F8-F718026DCD66}"/>
              </a:ext>
            </a:extLst>
          </p:cNvPr>
          <p:cNvSpPr txBox="1"/>
          <p:nvPr/>
        </p:nvSpPr>
        <p:spPr>
          <a:xfrm>
            <a:off x="2791902" y="3239291"/>
            <a:ext cx="150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Client 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E5A8BEC-3A82-465D-85E9-0D5BC0616866}"/>
              </a:ext>
            </a:extLst>
          </p:cNvPr>
          <p:cNvSpPr txBox="1"/>
          <p:nvPr/>
        </p:nvSpPr>
        <p:spPr>
          <a:xfrm>
            <a:off x="822691" y="3229869"/>
            <a:ext cx="150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</a:rPr>
              <a:t>Client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13B68ED-A6F9-43AC-A407-935BA136CAB4}"/>
              </a:ext>
            </a:extLst>
          </p:cNvPr>
          <p:cNvSpPr txBox="1"/>
          <p:nvPr/>
        </p:nvSpPr>
        <p:spPr>
          <a:xfrm>
            <a:off x="396071" y="3608624"/>
            <a:ext cx="399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1</a:t>
            </a: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2</a:t>
            </a: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3</a:t>
            </a:r>
          </a:p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4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C7406D3-75CB-44F7-A422-53F014D94A33}"/>
              </a:ext>
            </a:extLst>
          </p:cNvPr>
          <p:cNvGrpSpPr/>
          <p:nvPr/>
        </p:nvGrpSpPr>
        <p:grpSpPr>
          <a:xfrm>
            <a:off x="7296099" y="2957213"/>
            <a:ext cx="3833712" cy="2760348"/>
            <a:chOff x="3297520" y="3303343"/>
            <a:chExt cx="6965164" cy="2626707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A38B5F5-DFDA-4E46-B475-D9C60726EEEC}"/>
                </a:ext>
              </a:extLst>
            </p:cNvPr>
            <p:cNvCxnSpPr>
              <a:cxnSpLocks/>
            </p:cNvCxnSpPr>
            <p:nvPr/>
          </p:nvCxnSpPr>
          <p:spPr>
            <a:xfrm>
              <a:off x="3297520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6B894E6-7B32-4C27-BA5D-82E1FCC4020B}"/>
                </a:ext>
              </a:extLst>
            </p:cNvPr>
            <p:cNvCxnSpPr>
              <a:cxnSpLocks/>
            </p:cNvCxnSpPr>
            <p:nvPr/>
          </p:nvCxnSpPr>
          <p:spPr>
            <a:xfrm>
              <a:off x="6834233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3BC3821-07D1-44FC-B853-2FEF3DD12308}"/>
                </a:ext>
              </a:extLst>
            </p:cNvPr>
            <p:cNvCxnSpPr>
              <a:cxnSpLocks/>
            </p:cNvCxnSpPr>
            <p:nvPr/>
          </p:nvCxnSpPr>
          <p:spPr>
            <a:xfrm>
              <a:off x="10262684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49A78E5-C481-4A1D-B9C7-27DBB1881A06}"/>
              </a:ext>
            </a:extLst>
          </p:cNvPr>
          <p:cNvSpPr/>
          <p:nvPr/>
        </p:nvSpPr>
        <p:spPr>
          <a:xfrm rot="208896">
            <a:off x="7366567" y="3007907"/>
            <a:ext cx="3675828" cy="5232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1:lock</a:t>
            </a: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C2CE4C0C-3877-44A6-86AF-2C499B561CA7}"/>
              </a:ext>
            </a:extLst>
          </p:cNvPr>
          <p:cNvSpPr/>
          <p:nvPr/>
        </p:nvSpPr>
        <p:spPr>
          <a:xfrm rot="208896">
            <a:off x="7336428" y="3515135"/>
            <a:ext cx="3706846" cy="5232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2:lock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F2CA6A3E-1415-4760-B377-5F8CCDA109E5}"/>
              </a:ext>
            </a:extLst>
          </p:cNvPr>
          <p:cNvSpPr/>
          <p:nvPr/>
        </p:nvSpPr>
        <p:spPr>
          <a:xfrm rot="21392389" flipH="1">
            <a:off x="7357605" y="4078243"/>
            <a:ext cx="3707681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1:lock acquired</a:t>
            </a: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D0C6E9C6-6822-4722-A76F-649449D5035B}"/>
              </a:ext>
            </a:extLst>
          </p:cNvPr>
          <p:cNvSpPr/>
          <p:nvPr/>
        </p:nvSpPr>
        <p:spPr>
          <a:xfrm rot="21392389" flipH="1">
            <a:off x="7357826" y="4444059"/>
            <a:ext cx="3720764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2:lock rejected</a:t>
            </a:r>
          </a:p>
        </p:txBody>
      </p:sp>
      <p:sp>
        <p:nvSpPr>
          <p:cNvPr id="73" name="对话气泡: 圆角矩形 2">
            <a:extLst>
              <a:ext uri="{FF2B5EF4-FFF2-40B4-BE49-F238E27FC236}">
                <a16:creationId xmlns:a16="http://schemas.microsoft.com/office/drawing/2014/main" id="{6FD4A13D-C5AD-4687-A957-9E8784A98E03}"/>
              </a:ext>
            </a:extLst>
          </p:cNvPr>
          <p:cNvSpPr/>
          <p:nvPr/>
        </p:nvSpPr>
        <p:spPr>
          <a:xfrm>
            <a:off x="3736506" y="4808851"/>
            <a:ext cx="2985307" cy="658218"/>
          </a:xfrm>
          <a:prstGeom prst="wedgeRoundRectCallout">
            <a:avLst>
              <a:gd name="adj1" fmla="val 68577"/>
              <a:gd name="adj2" fmla="val 6351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Only client  1 can enter the critical section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B981BD68-CD8C-4C09-9A63-2372A4A56B93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Bypass requests are infrequent: 13.7% in TPC-C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E385E-1E59-401D-85F9-CFCC098B4C6E}"/>
              </a:ext>
            </a:extLst>
          </p:cNvPr>
          <p:cNvSpPr txBox="1"/>
          <p:nvPr/>
        </p:nvSpPr>
        <p:spPr>
          <a:xfrm>
            <a:off x="396071" y="951160"/>
            <a:ext cx="68507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/>
              <a:t>PMNet</a:t>
            </a:r>
            <a:r>
              <a:rPr lang="en-US" sz="2000"/>
              <a:t> </a:t>
            </a:r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bypasses</a:t>
            </a:r>
            <a:r>
              <a:rPr lang="en-US" sz="2000"/>
              <a:t> synchronization primitives to ensure single client enters the critical section</a:t>
            </a:r>
          </a:p>
          <a:p>
            <a:endParaRPr lang="en-US" sz="2000"/>
          </a:p>
          <a:p>
            <a:r>
              <a:rPr lang="en-US" sz="2000"/>
              <a:t>Updates in the critical section are still logged in </a:t>
            </a:r>
            <a:r>
              <a:rPr lang="en-US" sz="2000" err="1"/>
              <a:t>PMNet</a:t>
            </a:r>
            <a:endParaRPr lang="en-US" sz="2000"/>
          </a:p>
        </p:txBody>
      </p:sp>
      <p:pic>
        <p:nvPicPr>
          <p:cNvPr id="6" name="Graphic 5" descr="Lock with solid fill">
            <a:extLst>
              <a:ext uri="{FF2B5EF4-FFF2-40B4-BE49-F238E27FC236}">
                <a16:creationId xmlns:a16="http://schemas.microsoft.com/office/drawing/2014/main" id="{272236AF-C459-426C-8D4B-ABB782F605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7411" y="3195963"/>
            <a:ext cx="457200" cy="457200"/>
          </a:xfrm>
          <a:prstGeom prst="rect">
            <a:avLst/>
          </a:prstGeom>
        </p:spPr>
      </p:pic>
      <p:pic>
        <p:nvPicPr>
          <p:cNvPr id="74" name="Graphic 73" descr="Lock with solid fill">
            <a:extLst>
              <a:ext uri="{FF2B5EF4-FFF2-40B4-BE49-F238E27FC236}">
                <a16:creationId xmlns:a16="http://schemas.microsoft.com/office/drawing/2014/main" id="{99D34C9B-2940-4E30-92E3-3AD73F45B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91450" y="3693227"/>
            <a:ext cx="457200" cy="457200"/>
          </a:xfrm>
          <a:prstGeom prst="rect">
            <a:avLst/>
          </a:prstGeom>
        </p:spPr>
      </p:pic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84914DA9-7DB4-48DE-9B83-3AF7F0C17FE9}"/>
              </a:ext>
            </a:extLst>
          </p:cNvPr>
          <p:cNvSpPr/>
          <p:nvPr/>
        </p:nvSpPr>
        <p:spPr>
          <a:xfrm>
            <a:off x="11137454" y="3671524"/>
            <a:ext cx="534036" cy="53403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lide Number Placeholder 3">
            <a:extLst>
              <a:ext uri="{FF2B5EF4-FFF2-40B4-BE49-F238E27FC236}">
                <a16:creationId xmlns:a16="http://schemas.microsoft.com/office/drawing/2014/main" id="{BFA2806A-8733-4574-BB72-A10EFCC5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57</a:t>
            </a:fld>
            <a:endParaRPr lang="en-US"/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66C1055C-26A3-454D-B3BB-6906AD41BFAC}"/>
              </a:ext>
            </a:extLst>
          </p:cNvPr>
          <p:cNvSpPr/>
          <p:nvPr/>
        </p:nvSpPr>
        <p:spPr>
          <a:xfrm rot="21392389" flipH="1">
            <a:off x="7330942" y="5336457"/>
            <a:ext cx="1769031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1:ACK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B4ED3F65-C174-4F6F-9155-CA673A5E8584}"/>
              </a:ext>
            </a:extLst>
          </p:cNvPr>
          <p:cNvSpPr/>
          <p:nvPr/>
        </p:nvSpPr>
        <p:spPr>
          <a:xfrm rot="208896">
            <a:off x="7410983" y="4958165"/>
            <a:ext cx="1798548" cy="5232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1:tasks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266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PMNet</a:t>
            </a:r>
            <a:r>
              <a:rPr lang="en-US" dirty="0">
                <a:latin typeface="+mn-lt"/>
              </a:rPr>
              <a:t> Caching Protocols</a:t>
            </a:r>
            <a:endParaRPr lang="en-US" b="1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E385E-1E59-401D-85F9-CFCC098B4C6E}"/>
              </a:ext>
            </a:extLst>
          </p:cNvPr>
          <p:cNvSpPr txBox="1"/>
          <p:nvPr/>
        </p:nvSpPr>
        <p:spPr>
          <a:xfrm>
            <a:off x="396070" y="1148383"/>
            <a:ext cx="11302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PMNet</a:t>
            </a:r>
            <a:r>
              <a:rPr lang="en-US" sz="2400" dirty="0"/>
              <a:t> + caching protocol ensures that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Update requests which have not been processed by the server is not overwritten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Stale requests are not used to respond read requests</a:t>
            </a:r>
          </a:p>
        </p:txBody>
      </p:sp>
      <p:sp>
        <p:nvSpPr>
          <p:cNvPr id="70" name="Slide Number Placeholder 3">
            <a:extLst>
              <a:ext uri="{FF2B5EF4-FFF2-40B4-BE49-F238E27FC236}">
                <a16:creationId xmlns:a16="http://schemas.microsoft.com/office/drawing/2014/main" id="{BFA2806A-8733-4574-BB72-A10EFCC5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B21A2DE-06E9-498E-AB8C-B9260A269C9D}" type="slidenum">
              <a:rPr lang="en-US" smtClean="0"/>
              <a:t>58</a:t>
            </a:fld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8499CECF-3FA9-6EB3-1FDB-3B76FA657D95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PMNet</a:t>
            </a:r>
            <a:r>
              <a:rPr lang="en-US" sz="2800" dirty="0">
                <a:solidFill>
                  <a:schemeClr val="tx1"/>
                </a:solidFill>
              </a:rPr>
              <a:t> caching protocol ensures both persistence of update request and consistency of read requests’ response.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03F5E17-41AF-A95E-8949-01B9ABCAE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942" y="2609553"/>
            <a:ext cx="10859340" cy="30414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5860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BC5CCC72-CF24-4AC0-811F-0516153D2E78}"/>
              </a:ext>
            </a:extLst>
          </p:cNvPr>
          <p:cNvGrpSpPr/>
          <p:nvPr/>
        </p:nvGrpSpPr>
        <p:grpSpPr>
          <a:xfrm>
            <a:off x="1558572" y="2481063"/>
            <a:ext cx="9350121" cy="2602919"/>
            <a:chOff x="1586518" y="2481063"/>
            <a:chExt cx="7420814" cy="2602919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B50C2CF-71B5-435F-8586-8058F1B643F1}"/>
                </a:ext>
              </a:extLst>
            </p:cNvPr>
            <p:cNvSpPr/>
            <p:nvPr/>
          </p:nvSpPr>
          <p:spPr>
            <a:xfrm>
              <a:off x="1586518" y="2481063"/>
              <a:ext cx="946788" cy="25987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39A95F5-D99F-497C-856A-FF8A821A3DF6}"/>
                </a:ext>
              </a:extLst>
            </p:cNvPr>
            <p:cNvSpPr/>
            <p:nvPr/>
          </p:nvSpPr>
          <p:spPr>
            <a:xfrm>
              <a:off x="2533304" y="2485244"/>
              <a:ext cx="1440000" cy="25987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F540BEC-0DCD-463F-A368-86B5A923CD31}"/>
                </a:ext>
              </a:extLst>
            </p:cNvPr>
            <p:cNvSpPr/>
            <p:nvPr/>
          </p:nvSpPr>
          <p:spPr>
            <a:xfrm>
              <a:off x="3972099" y="2485244"/>
              <a:ext cx="2160000" cy="25987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FDC150D-2085-47FF-86C4-D2FE44281998}"/>
                </a:ext>
              </a:extLst>
            </p:cNvPr>
            <p:cNvSpPr/>
            <p:nvPr/>
          </p:nvSpPr>
          <p:spPr>
            <a:xfrm>
              <a:off x="6127332" y="2485244"/>
              <a:ext cx="2880000" cy="25987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 pitchFamily="34" charset="0"/>
              </a:endParaRPr>
            </a:p>
          </p:txBody>
        </p: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E0ADE6-7ABB-4BFE-A03A-BE26901C23B3}"/>
              </a:ext>
            </a:extLst>
          </p:cNvPr>
          <p:cNvCxnSpPr>
            <a:cxnSpLocks/>
          </p:cNvCxnSpPr>
          <p:nvPr/>
        </p:nvCxnSpPr>
        <p:spPr>
          <a:xfrm>
            <a:off x="655033" y="3337169"/>
            <a:ext cx="0" cy="1603947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77" y="6774"/>
            <a:ext cx="10191629" cy="1325563"/>
          </a:xfrm>
        </p:spPr>
        <p:txBody>
          <a:bodyPr/>
          <a:lstStyle/>
          <a:p>
            <a:r>
              <a:rPr lang="en-US">
                <a:latin typeface="+mn-lt"/>
                <a:cs typeface="Calibri" panose="020F0502020204030204" pitchFamily="34" charset="0"/>
              </a:rPr>
              <a:t>Latency of Accessing a Data Store</a:t>
            </a:r>
            <a:endParaRPr lang="en-US" b="1">
              <a:latin typeface="+mn-lt"/>
              <a:cs typeface="Calibri" panose="020F050202020403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2269163" y="1148141"/>
            <a:ext cx="964896" cy="823608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 pitchFamily="34" charset="0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 pitchFamily="34" charset="0"/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 pitchFamily="34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Calibri" panose="020F0502020204030204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Cloud 62">
            <a:extLst>
              <a:ext uri="{FF2B5EF4-FFF2-40B4-BE49-F238E27FC236}">
                <a16:creationId xmlns:a16="http://schemas.microsoft.com/office/drawing/2014/main" id="{3324FA46-1FB7-4854-8B6C-96227826D9D3}"/>
              </a:ext>
            </a:extLst>
          </p:cNvPr>
          <p:cNvSpPr/>
          <p:nvPr/>
        </p:nvSpPr>
        <p:spPr>
          <a:xfrm>
            <a:off x="5507927" y="1180069"/>
            <a:ext cx="1709993" cy="759752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 panose="020F050202020403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D84AA6-4210-41CC-BA87-0064A935EA93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3284376" y="1550140"/>
            <a:ext cx="2228855" cy="9805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49F45A-0338-45EF-9D1D-9FE841173B62}"/>
              </a:ext>
            </a:extLst>
          </p:cNvPr>
          <p:cNvCxnSpPr>
            <a:cxnSpLocks/>
          </p:cNvCxnSpPr>
          <p:nvPr/>
        </p:nvCxnSpPr>
        <p:spPr>
          <a:xfrm>
            <a:off x="7308454" y="1527956"/>
            <a:ext cx="225542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1875AA7-47FA-4EB5-9B0A-035AB0FE1DF6}"/>
              </a:ext>
            </a:extLst>
          </p:cNvPr>
          <p:cNvSpPr txBox="1"/>
          <p:nvPr/>
        </p:nvSpPr>
        <p:spPr>
          <a:xfrm>
            <a:off x="-51731" y="1238224"/>
            <a:ext cx="1742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cs typeface="Calibri" panose="020F0502020204030204" pitchFamily="34" charset="0"/>
              </a:rPr>
              <a:t>Client’s progress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>
                <a:cs typeface="Calibri" panose="020F0502020204030204" pitchFamily="34" charset="0"/>
              </a:rPr>
              <a:t>6</a:t>
            </a:fld>
            <a:endParaRPr lang="en-US">
              <a:cs typeface="Calibri" panose="020F0502020204030204" pitchFamily="34" charset="0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546262-63F0-43AE-A6CB-984C44196EC0}"/>
              </a:ext>
            </a:extLst>
          </p:cNvPr>
          <p:cNvCxnSpPr>
            <a:cxnSpLocks/>
          </p:cNvCxnSpPr>
          <p:nvPr/>
        </p:nvCxnSpPr>
        <p:spPr>
          <a:xfrm>
            <a:off x="655033" y="4903365"/>
            <a:ext cx="0" cy="612396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2215404"/>
            <a:ext cx="7044" cy="390340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EC375E3A-5EF2-4056-A12A-7AFA84B2E4D7}"/>
              </a:ext>
            </a:extLst>
          </p:cNvPr>
          <p:cNvSpPr/>
          <p:nvPr/>
        </p:nvSpPr>
        <p:spPr>
          <a:xfrm rot="197461">
            <a:off x="1947731" y="2679341"/>
            <a:ext cx="8912728" cy="6722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cs typeface="Calibri" panose="020F0502020204030204" pitchFamily="34" charset="0"/>
              </a:rPr>
              <a:t>Request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84326820-51E2-43AF-9ADA-CF5B4B1FBFE9}"/>
              </a:ext>
            </a:extLst>
          </p:cNvPr>
          <p:cNvSpPr/>
          <p:nvPr/>
        </p:nvSpPr>
        <p:spPr>
          <a:xfrm rot="21447258" flipH="1">
            <a:off x="1813802" y="4156104"/>
            <a:ext cx="9042792" cy="7166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cs typeface="Calibri" panose="020F0502020204030204" pitchFamily="34" charset="0"/>
              </a:rPr>
              <a:t>Response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890BB7EE-E942-465F-A074-508910A040D5}"/>
              </a:ext>
            </a:extLst>
          </p:cNvPr>
          <p:cNvSpPr/>
          <p:nvPr/>
        </p:nvSpPr>
        <p:spPr>
          <a:xfrm>
            <a:off x="10540269" y="3487397"/>
            <a:ext cx="457378" cy="64302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81A791-31E8-4B08-B624-161AC30078D2}"/>
              </a:ext>
            </a:extLst>
          </p:cNvPr>
          <p:cNvSpPr txBox="1"/>
          <p:nvPr/>
        </p:nvSpPr>
        <p:spPr>
          <a:xfrm>
            <a:off x="10999555" y="3548953"/>
            <a:ext cx="129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cs typeface="Calibri" panose="020F0502020204030204" pitchFamily="34" charset="0"/>
              </a:rPr>
              <a:t>Process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0C29F8-E8E7-4FD6-A1C8-9288BCF36D0F}"/>
              </a:ext>
            </a:extLst>
          </p:cNvPr>
          <p:cNvGrpSpPr/>
          <p:nvPr/>
        </p:nvGrpSpPr>
        <p:grpSpPr>
          <a:xfrm>
            <a:off x="9595348" y="1148141"/>
            <a:ext cx="1487563" cy="1035214"/>
            <a:chOff x="9832458" y="1148141"/>
            <a:chExt cx="1487563" cy="103521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18051E7-884D-404B-B654-E049167135E1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99DA4CDD-7293-4C1D-9B2C-8B2813EB0BEA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F172446F-11E3-46E9-B75F-85841D61B37D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CB5B0880-1D19-4C1B-B11A-1FA6446952E6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F211DA5-8B62-4D0B-8109-6B5F5E4C37BC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B8EF12F-7856-4B39-B86A-21A153ABED28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B2CEB3F7-9362-47A0-B13F-06E204BF5A40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Calibri" panose="020F0502020204030204" pitchFamily="34" charset="0"/>
                </a:endParaRPr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41E6350-BB27-463C-9F66-C735755A10CC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62CAF9F-4E30-4B28-B1EC-F79B7534E2C3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9A58622-44D4-41AD-9DE8-1C1AAE3504BD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8" name="图片 39">
              <a:extLst>
                <a:ext uri="{FF2B5EF4-FFF2-40B4-BE49-F238E27FC236}">
                  <a16:creationId xmlns:a16="http://schemas.microsoft.com/office/drawing/2014/main" id="{DA8453D3-517E-432D-B3B6-F1B900289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7299523E-BFD2-498F-9325-38FA37B23DAE}"/>
              </a:ext>
            </a:extLst>
          </p:cNvPr>
          <p:cNvSpPr txBox="1"/>
          <p:nvPr/>
        </p:nvSpPr>
        <p:spPr>
          <a:xfrm>
            <a:off x="1920718" y="1974090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cs typeface="Calibri" panose="020F0502020204030204" pitchFamily="34" charset="0"/>
              </a:rPr>
              <a:t>Client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FEDF422-FACC-4390-B1DC-639905033B9B}"/>
              </a:ext>
            </a:extLst>
          </p:cNvPr>
          <p:cNvSpPr txBox="1"/>
          <p:nvPr/>
        </p:nvSpPr>
        <p:spPr>
          <a:xfrm>
            <a:off x="9246903" y="1974090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cs typeface="Calibri" panose="020F0502020204030204" pitchFamily="34" charset="0"/>
              </a:rPr>
              <a:t>Server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E16EBC8-A4A3-4D66-AD08-B70C9B108389}"/>
              </a:ext>
            </a:extLst>
          </p:cNvPr>
          <p:cNvSpPr txBox="1"/>
          <p:nvPr/>
        </p:nvSpPr>
        <p:spPr>
          <a:xfrm>
            <a:off x="5363111" y="1973403"/>
            <a:ext cx="2081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cs typeface="Calibri" panose="020F0502020204030204" pitchFamily="34" charset="0"/>
              </a:rPr>
              <a:t>Network</a:t>
            </a:r>
          </a:p>
        </p:txBody>
      </p:sp>
      <p:pic>
        <p:nvPicPr>
          <p:cNvPr id="67" name="Graphic 66" descr="Hourglass Finished with solid fill">
            <a:extLst>
              <a:ext uri="{FF2B5EF4-FFF2-40B4-BE49-F238E27FC236}">
                <a16:creationId xmlns:a16="http://schemas.microsoft.com/office/drawing/2014/main" id="{9993E2EE-590E-4183-B428-ABE4D38D9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594" y="2616351"/>
            <a:ext cx="720818" cy="720818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C6C39D3-BF38-4B76-865A-2D881C722DEA}"/>
              </a:ext>
            </a:extLst>
          </p:cNvPr>
          <p:cNvSpPr txBox="1"/>
          <p:nvPr/>
        </p:nvSpPr>
        <p:spPr>
          <a:xfrm>
            <a:off x="1265089" y="5080529"/>
            <a:ext cx="16617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cs typeface="Calibri"/>
              </a:rPr>
              <a:t>Processing</a:t>
            </a:r>
            <a:endParaRPr lang="en-US" sz="2400" b="1">
              <a:cs typeface="Calibri" panose="020F050202020403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CF19E63-19D8-40DB-9A98-EF2105C8C255}"/>
              </a:ext>
            </a:extLst>
          </p:cNvPr>
          <p:cNvSpPr txBox="1"/>
          <p:nvPr/>
        </p:nvSpPr>
        <p:spPr>
          <a:xfrm>
            <a:off x="8259246" y="5080034"/>
            <a:ext cx="16617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cs typeface="Calibri"/>
              </a:rPr>
              <a:t>Processing</a:t>
            </a:r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DA0F8CB-433C-4EEC-829F-3F7DFB06D534}"/>
              </a:ext>
            </a:extLst>
          </p:cNvPr>
          <p:cNvSpPr txBox="1"/>
          <p:nvPr/>
        </p:nvSpPr>
        <p:spPr>
          <a:xfrm>
            <a:off x="2619718" y="5136938"/>
            <a:ext cx="2254179" cy="3951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>
                <a:cs typeface="Calibri"/>
              </a:rPr>
              <a:t>Network Stack</a:t>
            </a:r>
            <a:endParaRPr lang="en-US">
              <a:cs typeface="Calibri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9110A2F-D8BC-4998-B2A6-C5FAF5EE63FD}"/>
              </a:ext>
            </a:extLst>
          </p:cNvPr>
          <p:cNvSpPr txBox="1"/>
          <p:nvPr/>
        </p:nvSpPr>
        <p:spPr>
          <a:xfrm>
            <a:off x="4727021" y="5136938"/>
            <a:ext cx="2254179" cy="3951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>
                <a:cs typeface="Calibri"/>
              </a:rPr>
              <a:t>Network Stack</a:t>
            </a:r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68C0C-C62B-4043-90DC-A5B1E8E40C7E}"/>
              </a:ext>
            </a:extLst>
          </p:cNvPr>
          <p:cNvSpPr txBox="1"/>
          <p:nvPr/>
        </p:nvSpPr>
        <p:spPr>
          <a:xfrm>
            <a:off x="2093899" y="5593589"/>
            <a:ext cx="166178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75000"/>
                  </a:schemeClr>
                </a:solidFill>
                <a:cs typeface="Calibri"/>
              </a:rPr>
              <a:t>Client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17B9A19-B5C5-4E3C-B2EA-351F68994C19}"/>
              </a:ext>
            </a:extLst>
          </p:cNvPr>
          <p:cNvSpPr txBox="1"/>
          <p:nvPr/>
        </p:nvSpPr>
        <p:spPr>
          <a:xfrm>
            <a:off x="6557821" y="5590628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1">
                    <a:lumMod val="75000"/>
                  </a:schemeClr>
                </a:solidFill>
                <a:cs typeface="Calibri" panose="020F0502020204030204" pitchFamily="34" charset="0"/>
              </a:rPr>
              <a:t>Server</a:t>
            </a:r>
          </a:p>
        </p:txBody>
      </p:sp>
      <p:sp>
        <p:nvSpPr>
          <p:cNvPr id="110" name="Left Bracket 109">
            <a:extLst>
              <a:ext uri="{FF2B5EF4-FFF2-40B4-BE49-F238E27FC236}">
                <a16:creationId xmlns:a16="http://schemas.microsoft.com/office/drawing/2014/main" id="{E6804CFF-DDBB-412B-9B6F-B62D55E378F2}"/>
              </a:ext>
            </a:extLst>
          </p:cNvPr>
          <p:cNvSpPr/>
          <p:nvPr/>
        </p:nvSpPr>
        <p:spPr>
          <a:xfrm rot="16200000">
            <a:off x="7810851" y="2523824"/>
            <a:ext cx="153746" cy="6041931"/>
          </a:xfrm>
          <a:prstGeom prst="leftBracket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Left Bracket 110">
            <a:extLst>
              <a:ext uri="{FF2B5EF4-FFF2-40B4-BE49-F238E27FC236}">
                <a16:creationId xmlns:a16="http://schemas.microsoft.com/office/drawing/2014/main" id="{58FFA072-2846-4D4A-A27F-9C996D17399B}"/>
              </a:ext>
            </a:extLst>
          </p:cNvPr>
          <p:cNvSpPr/>
          <p:nvPr/>
        </p:nvSpPr>
        <p:spPr>
          <a:xfrm rot="16200000">
            <a:off x="2985115" y="3995473"/>
            <a:ext cx="165424" cy="3086956"/>
          </a:xfrm>
          <a:prstGeom prst="leftBracket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A5E4C5B-1A43-407B-BDCF-F1F0E9B06DC1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cs typeface="Helvetica"/>
              </a:rPr>
              <a:t>Observation: The client stalls waiting for the response from the server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cs typeface="Helvetic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855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8" grpId="0" animBg="1"/>
      <p:bldP spid="9" grpId="0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5290C6-C314-4E39-915C-36914292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7</a:t>
            </a:fld>
            <a:endParaRPr lang="en-US"/>
          </a:p>
        </p:txBody>
      </p:sp>
      <p:grpSp>
        <p:nvGrpSpPr>
          <p:cNvPr id="66" name="Group 50">
            <a:extLst>
              <a:ext uri="{FF2B5EF4-FFF2-40B4-BE49-F238E27FC236}">
                <a16:creationId xmlns:a16="http://schemas.microsoft.com/office/drawing/2014/main" id="{494FF5B1-4E75-4217-A1F8-8F3B5DF39903}"/>
              </a:ext>
            </a:extLst>
          </p:cNvPr>
          <p:cNvGrpSpPr/>
          <p:nvPr/>
        </p:nvGrpSpPr>
        <p:grpSpPr>
          <a:xfrm>
            <a:off x="2529190" y="1600532"/>
            <a:ext cx="895992" cy="764792"/>
            <a:chOff x="1023046" y="2182983"/>
            <a:chExt cx="1598140" cy="1364127"/>
          </a:xfrm>
        </p:grpSpPr>
        <p:sp>
          <p:nvSpPr>
            <p:cNvPr id="67" name="Rectangle: Rounded Corners 51">
              <a:extLst>
                <a:ext uri="{FF2B5EF4-FFF2-40B4-BE49-F238E27FC236}">
                  <a16:creationId xmlns:a16="http://schemas.microsoft.com/office/drawing/2014/main" id="{3962D815-0483-49DA-AC1B-A57C9AFCCD23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: Rounded Corners 52">
              <a:extLst>
                <a:ext uri="{FF2B5EF4-FFF2-40B4-BE49-F238E27FC236}">
                  <a16:creationId xmlns:a16="http://schemas.microsoft.com/office/drawing/2014/main" id="{9701D717-5D73-4FED-9684-6BA56CC3D139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: Rounded Corners 53">
              <a:extLst>
                <a:ext uri="{FF2B5EF4-FFF2-40B4-BE49-F238E27FC236}">
                  <a16:creationId xmlns:a16="http://schemas.microsoft.com/office/drawing/2014/main" id="{F2470501-139C-4EA4-B515-EBEC924858BC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54">
              <a:extLst>
                <a:ext uri="{FF2B5EF4-FFF2-40B4-BE49-F238E27FC236}">
                  <a16:creationId xmlns:a16="http://schemas.microsoft.com/office/drawing/2014/main" id="{786EB800-5129-4771-92FA-D4F23645BB31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55">
              <a:extLst>
                <a:ext uri="{FF2B5EF4-FFF2-40B4-BE49-F238E27FC236}">
                  <a16:creationId xmlns:a16="http://schemas.microsoft.com/office/drawing/2014/main" id="{D7CCD00E-6AC3-40A8-BD84-90A051E04518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56">
              <a:extLst>
                <a:ext uri="{FF2B5EF4-FFF2-40B4-BE49-F238E27FC236}">
                  <a16:creationId xmlns:a16="http://schemas.microsoft.com/office/drawing/2014/main" id="{9C3C53F1-46EB-4620-BCCC-B85DAA192712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57">
              <a:extLst>
                <a:ext uri="{FF2B5EF4-FFF2-40B4-BE49-F238E27FC236}">
                  <a16:creationId xmlns:a16="http://schemas.microsoft.com/office/drawing/2014/main" id="{895C01CE-FE4F-47F5-ACA4-E277FAFE6AF8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59">
              <a:extLst>
                <a:ext uri="{FF2B5EF4-FFF2-40B4-BE49-F238E27FC236}">
                  <a16:creationId xmlns:a16="http://schemas.microsoft.com/office/drawing/2014/main" id="{F0561514-788B-4364-BED0-5893D0DE7B0F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58">
              <a:extLst>
                <a:ext uri="{FF2B5EF4-FFF2-40B4-BE49-F238E27FC236}">
                  <a16:creationId xmlns:a16="http://schemas.microsoft.com/office/drawing/2014/main" id="{F2C5F10E-D8DE-4C7F-A878-338D060EE9EA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4D94706-D43C-44FE-B6CC-F4494A632E6D}"/>
              </a:ext>
            </a:extLst>
          </p:cNvPr>
          <p:cNvGrpSpPr/>
          <p:nvPr/>
        </p:nvGrpSpPr>
        <p:grpSpPr>
          <a:xfrm>
            <a:off x="9225859" y="1564342"/>
            <a:ext cx="1349723" cy="1013803"/>
            <a:chOff x="8993401" y="2588208"/>
            <a:chExt cx="1453520" cy="1015753"/>
          </a:xfrm>
        </p:grpSpPr>
        <p:grpSp>
          <p:nvGrpSpPr>
            <p:cNvPr id="77" name="Group 78">
              <a:extLst>
                <a:ext uri="{FF2B5EF4-FFF2-40B4-BE49-F238E27FC236}">
                  <a16:creationId xmlns:a16="http://schemas.microsoft.com/office/drawing/2014/main" id="{6D26E8F2-2AE2-4E48-84F1-EBE051ACBC56}"/>
                </a:ext>
              </a:extLst>
            </p:cNvPr>
            <p:cNvGrpSpPr/>
            <p:nvPr/>
          </p:nvGrpSpPr>
          <p:grpSpPr>
            <a:xfrm>
              <a:off x="8993401" y="2588208"/>
              <a:ext cx="964896" cy="823606"/>
              <a:chOff x="1023046" y="2182983"/>
              <a:chExt cx="1598140" cy="1364127"/>
            </a:xfrm>
          </p:grpSpPr>
          <p:sp>
            <p:nvSpPr>
              <p:cNvPr id="79" name="Rectangle: Rounded Corners 79">
                <a:extLst>
                  <a:ext uri="{FF2B5EF4-FFF2-40B4-BE49-F238E27FC236}">
                    <a16:creationId xmlns:a16="http://schemas.microsoft.com/office/drawing/2014/main" id="{C20E293F-491F-49BA-A583-2121246EF22F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: Rounded Corners 80">
                <a:extLst>
                  <a:ext uri="{FF2B5EF4-FFF2-40B4-BE49-F238E27FC236}">
                    <a16:creationId xmlns:a16="http://schemas.microsoft.com/office/drawing/2014/main" id="{B8AA0297-AEA0-4721-A9EC-52355AA1D44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: Rounded Corners 85">
                <a:extLst>
                  <a:ext uri="{FF2B5EF4-FFF2-40B4-BE49-F238E27FC236}">
                    <a16:creationId xmlns:a16="http://schemas.microsoft.com/office/drawing/2014/main" id="{67282FD2-594C-43AA-85CF-C76FCDC68952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8">
                <a:extLst>
                  <a:ext uri="{FF2B5EF4-FFF2-40B4-BE49-F238E27FC236}">
                    <a16:creationId xmlns:a16="http://schemas.microsoft.com/office/drawing/2014/main" id="{C09F4C14-2BB1-42AE-9E1C-027A7CEA254A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9">
                <a:extLst>
                  <a:ext uri="{FF2B5EF4-FFF2-40B4-BE49-F238E27FC236}">
                    <a16:creationId xmlns:a16="http://schemas.microsoft.com/office/drawing/2014/main" id="{7D185E23-2773-41C5-94BE-3118735A29C9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90">
                <a:extLst>
                  <a:ext uri="{FF2B5EF4-FFF2-40B4-BE49-F238E27FC236}">
                    <a16:creationId xmlns:a16="http://schemas.microsoft.com/office/drawing/2014/main" id="{C644B221-2666-4368-B011-C93397F32363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91">
                <a:extLst>
                  <a:ext uri="{FF2B5EF4-FFF2-40B4-BE49-F238E27FC236}">
                    <a16:creationId xmlns:a16="http://schemas.microsoft.com/office/drawing/2014/main" id="{85307F09-D076-45B4-B30E-5437CED5EA1D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92">
                <a:extLst>
                  <a:ext uri="{FF2B5EF4-FFF2-40B4-BE49-F238E27FC236}">
                    <a16:creationId xmlns:a16="http://schemas.microsoft.com/office/drawing/2014/main" id="{E3377041-29F7-49DC-B511-26F2AD0EA336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93">
                <a:extLst>
                  <a:ext uri="{FF2B5EF4-FFF2-40B4-BE49-F238E27FC236}">
                    <a16:creationId xmlns:a16="http://schemas.microsoft.com/office/drawing/2014/main" id="{9CFE765F-2F8C-4F6E-AB6B-53615539C329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8" name="图片 39">
              <a:extLst>
                <a:ext uri="{FF2B5EF4-FFF2-40B4-BE49-F238E27FC236}">
                  <a16:creationId xmlns:a16="http://schemas.microsoft.com/office/drawing/2014/main" id="{25C4387E-09D6-4753-9A80-A9245543A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4278" y="3049326"/>
              <a:ext cx="542643" cy="554635"/>
            </a:xfrm>
            <a:prstGeom prst="rect">
              <a:avLst/>
            </a:prstGeom>
          </p:spPr>
        </p:pic>
      </p:grpSp>
      <p:sp>
        <p:nvSpPr>
          <p:cNvPr id="89" name="Cloud 62">
            <a:extLst>
              <a:ext uri="{FF2B5EF4-FFF2-40B4-BE49-F238E27FC236}">
                <a16:creationId xmlns:a16="http://schemas.microsoft.com/office/drawing/2014/main" id="{C923380F-B903-4EA0-A4D5-BACBB2DFE9AF}"/>
              </a:ext>
            </a:extLst>
          </p:cNvPr>
          <p:cNvSpPr/>
          <p:nvPr/>
        </p:nvSpPr>
        <p:spPr>
          <a:xfrm>
            <a:off x="5047536" y="1513608"/>
            <a:ext cx="2452574" cy="952001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985F08-42F6-4BBC-9A63-9D9379C3CA11}"/>
              </a:ext>
            </a:extLst>
          </p:cNvPr>
          <p:cNvSpPr txBox="1"/>
          <p:nvPr/>
        </p:nvSpPr>
        <p:spPr>
          <a:xfrm>
            <a:off x="2099960" y="2388564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Client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258C0D4-49BE-4B78-9132-306CEC1C273F}"/>
              </a:ext>
            </a:extLst>
          </p:cNvPr>
          <p:cNvSpPr txBox="1"/>
          <p:nvPr/>
        </p:nvSpPr>
        <p:spPr>
          <a:xfrm>
            <a:off x="8727495" y="2388564"/>
            <a:ext cx="16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Server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A1D5105-DD8F-4040-A0D4-4F02823D0CDD}"/>
              </a:ext>
            </a:extLst>
          </p:cNvPr>
          <p:cNvSpPr txBox="1"/>
          <p:nvPr/>
        </p:nvSpPr>
        <p:spPr>
          <a:xfrm>
            <a:off x="4265235" y="2388564"/>
            <a:ext cx="4165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In-network compute and cache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27C07E32-A5A5-4E48-BDED-79F18E4C56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" t="4262" r="-1702" b="1498"/>
          <a:stretch/>
        </p:blipFill>
        <p:spPr>
          <a:xfrm>
            <a:off x="5988330" y="1688844"/>
            <a:ext cx="681560" cy="642295"/>
          </a:xfrm>
          <a:prstGeom prst="rect">
            <a:avLst/>
          </a:prstGeom>
        </p:spPr>
      </p:pic>
      <p:sp>
        <p:nvSpPr>
          <p:cNvPr id="99" name="Title 1">
            <a:extLst>
              <a:ext uri="{FF2B5EF4-FFF2-40B4-BE49-F238E27FC236}">
                <a16:creationId xmlns:a16="http://schemas.microsoft.com/office/drawing/2014/main" id="{44C86CC6-1D13-4173-A64F-E09120ED2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71" y="205565"/>
            <a:ext cx="10191629" cy="1325563"/>
          </a:xfrm>
        </p:spPr>
        <p:txBody>
          <a:bodyPr/>
          <a:lstStyle/>
          <a:p>
            <a:r>
              <a:rPr lang="en-US">
                <a:latin typeface="+mn-lt"/>
                <a:cs typeface="Calibri" panose="020F0502020204030204" pitchFamily="34" charset="0"/>
              </a:rPr>
              <a:t>Mitigating Server-side latency</a:t>
            </a:r>
            <a:endParaRPr lang="en-US" b="1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A391FC9-3B18-434D-BB6F-C95EFB77E748}"/>
              </a:ext>
            </a:extLst>
          </p:cNvPr>
          <p:cNvSpPr txBox="1"/>
          <p:nvPr/>
        </p:nvSpPr>
        <p:spPr>
          <a:xfrm>
            <a:off x="796413" y="2991805"/>
            <a:ext cx="1083447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In-network compute </a:t>
            </a:r>
            <a:r>
              <a:rPr lang="en-US" sz="2000"/>
              <a:t>[Brainwave NPU ISCA’18, </a:t>
            </a:r>
            <a:r>
              <a:rPr lang="en-US" sz="2000" err="1"/>
              <a:t>iSwitch</a:t>
            </a:r>
            <a:r>
              <a:rPr lang="en-US" sz="2000"/>
              <a:t> ISCA’19, E3 ATC’19, </a:t>
            </a:r>
            <a:r>
              <a:rPr lang="en-US" sz="2000" err="1"/>
              <a:t>iPipe</a:t>
            </a:r>
            <a:r>
              <a:rPr lang="en-US" sz="2000"/>
              <a:t> SIGCOMM’19]</a:t>
            </a:r>
          </a:p>
          <a:p>
            <a:pPr marL="285750" indent="-285750">
              <a:buFontTx/>
              <a:buChar char="-"/>
            </a:pPr>
            <a:r>
              <a:rPr lang="en-US" sz="2200"/>
              <a:t>Add compute logic to network devices, such as switches and NICs</a:t>
            </a:r>
          </a:p>
          <a:p>
            <a:pPr marL="285750" indent="-285750">
              <a:buFontTx/>
              <a:buChar char="-"/>
            </a:pPr>
            <a:r>
              <a:rPr lang="en-US" sz="2200"/>
              <a:t>Reduce RTT of compute tasks</a:t>
            </a:r>
          </a:p>
          <a:p>
            <a:pPr marL="285750" indent="-285750">
              <a:buFontTx/>
              <a:buChar char="-"/>
            </a:pPr>
            <a:endParaRPr lang="en-US" sz="2200"/>
          </a:p>
          <a:p>
            <a:pPr marL="285750" indent="-285750">
              <a:buFontTx/>
              <a:buChar char="-"/>
            </a:pPr>
            <a:endParaRPr lang="en-US" sz="1200"/>
          </a:p>
          <a:p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In-network data caching </a:t>
            </a:r>
            <a:r>
              <a:rPr lang="en-US" sz="2000"/>
              <a:t>[</a:t>
            </a:r>
            <a:r>
              <a:rPr lang="en-US" sz="2000" err="1"/>
              <a:t>NetCache</a:t>
            </a:r>
            <a:r>
              <a:rPr lang="en-US" sz="2000"/>
              <a:t> SOSP’17, </a:t>
            </a:r>
            <a:r>
              <a:rPr lang="en-US" sz="2000" err="1"/>
              <a:t>Incbricks</a:t>
            </a:r>
            <a:r>
              <a:rPr lang="en-US" sz="2000"/>
              <a:t> SOSP’17, </a:t>
            </a:r>
            <a:r>
              <a:rPr lang="en-US" sz="2000" err="1"/>
              <a:t>DistCache</a:t>
            </a:r>
            <a:r>
              <a:rPr lang="en-US" sz="2000"/>
              <a:t> FAST’19]</a:t>
            </a:r>
          </a:p>
          <a:p>
            <a:pPr marL="285750" indent="-285750">
              <a:buFontTx/>
              <a:buChar char="-"/>
            </a:pPr>
            <a:r>
              <a:rPr lang="en-US" sz="2200"/>
              <a:t>Add volatile cache in network devices</a:t>
            </a:r>
          </a:p>
          <a:p>
            <a:pPr marL="285750" indent="-285750">
              <a:buFontTx/>
              <a:buChar char="-"/>
            </a:pPr>
            <a:r>
              <a:rPr lang="en-US" sz="2200"/>
              <a:t>Reduce RTT of GET requests</a:t>
            </a:r>
          </a:p>
          <a:p>
            <a:pPr marL="285750" indent="-285750">
              <a:buFontTx/>
              <a:buChar char="-"/>
            </a:pPr>
            <a:endParaRPr lang="en-US" sz="220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B47CF4B-F9C7-42E0-898A-9031A4B5A555}"/>
              </a:ext>
            </a:extLst>
          </p:cNvPr>
          <p:cNvSpPr/>
          <p:nvPr/>
        </p:nvSpPr>
        <p:spPr>
          <a:xfrm>
            <a:off x="76200" y="5816672"/>
            <a:ext cx="11868147" cy="981461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cs typeface="Helvetica"/>
              </a:rPr>
              <a:t>Some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cs typeface="Helvetica"/>
              </a:rPr>
              <a:t>read</a:t>
            </a:r>
            <a:r>
              <a:rPr lang="en-US" sz="2800" dirty="0">
                <a:solidFill>
                  <a:schemeClr val="tx1"/>
                </a:solidFill>
                <a:cs typeface="Helvetica"/>
              </a:rPr>
              <a:t> requests can be served faster from the network device.</a:t>
            </a:r>
            <a:br>
              <a:rPr lang="en-US" sz="2800" dirty="0">
                <a:solidFill>
                  <a:schemeClr val="tx1"/>
                </a:solidFill>
                <a:cs typeface="Helvetica"/>
              </a:rPr>
            </a:br>
            <a:r>
              <a:rPr lang="en-US" sz="2800" dirty="0">
                <a:solidFill>
                  <a:schemeClr val="tx1"/>
                </a:solidFill>
                <a:cs typeface="Helvetica"/>
              </a:rPr>
              <a:t>Can we do the same for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cs typeface="Helvetica"/>
              </a:rPr>
              <a:t>update</a:t>
            </a:r>
            <a:r>
              <a:rPr lang="en-US" sz="2800" dirty="0">
                <a:solidFill>
                  <a:schemeClr val="tx1"/>
                </a:solidFill>
                <a:cs typeface="Helvetica"/>
              </a:rPr>
              <a:t> requests?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E9A744E-5460-44E7-BA16-7A64E4862E81}"/>
              </a:ext>
            </a:extLst>
          </p:cNvPr>
          <p:cNvSpPr/>
          <p:nvPr/>
        </p:nvSpPr>
        <p:spPr>
          <a:xfrm>
            <a:off x="3446034" y="1605219"/>
            <a:ext cx="1581493" cy="40894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Request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7ABA441-BB0E-4B06-9A2F-8232C30BF2C9}"/>
              </a:ext>
            </a:extLst>
          </p:cNvPr>
          <p:cNvSpPr/>
          <p:nvPr/>
        </p:nvSpPr>
        <p:spPr>
          <a:xfrm flipH="1">
            <a:off x="3468135" y="1975354"/>
            <a:ext cx="1559392" cy="410999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Response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37959B6-3B4B-4D8E-AF46-22A9208DD536}"/>
              </a:ext>
            </a:extLst>
          </p:cNvPr>
          <p:cNvCxnSpPr>
            <a:cxnSpLocks/>
          </p:cNvCxnSpPr>
          <p:nvPr/>
        </p:nvCxnSpPr>
        <p:spPr>
          <a:xfrm>
            <a:off x="7536730" y="1982928"/>
            <a:ext cx="1626124" cy="0"/>
          </a:xfrm>
          <a:prstGeom prst="line">
            <a:avLst/>
          </a:prstGeom>
          <a:ln w="5080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8071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E0ADE6-7ABB-4BFE-A03A-BE26901C23B3}"/>
              </a:ext>
            </a:extLst>
          </p:cNvPr>
          <p:cNvCxnSpPr>
            <a:cxnSpLocks/>
          </p:cNvCxnSpPr>
          <p:nvPr/>
        </p:nvCxnSpPr>
        <p:spPr>
          <a:xfrm>
            <a:off x="655033" y="3685592"/>
            <a:ext cx="0" cy="1713312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1FA3FE-1404-4E9B-A321-B155F90B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43" y="5198"/>
            <a:ext cx="10515600" cy="1325563"/>
          </a:xfrm>
        </p:spPr>
        <p:txBody>
          <a:bodyPr/>
          <a:lstStyle/>
          <a:p>
            <a:r>
              <a:rPr lang="en-US">
                <a:latin typeface="+mn-lt"/>
              </a:rPr>
              <a:t>In-network Caching: Update Requests</a:t>
            </a:r>
            <a:endParaRPr lang="en-US" b="1">
              <a:latin typeface="+mn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E1C8B1B-9FC0-442E-92D0-A95D9704FE0C}"/>
              </a:ext>
            </a:extLst>
          </p:cNvPr>
          <p:cNvGrpSpPr/>
          <p:nvPr/>
        </p:nvGrpSpPr>
        <p:grpSpPr>
          <a:xfrm>
            <a:off x="2819291" y="1835805"/>
            <a:ext cx="964896" cy="823608"/>
            <a:chOff x="1023046" y="2182983"/>
            <a:chExt cx="1598140" cy="13641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01AAAD07-E67F-466C-A6CE-0F174D7947E6}"/>
                </a:ext>
              </a:extLst>
            </p:cNvPr>
            <p:cNvSpPr/>
            <p:nvPr/>
          </p:nvSpPr>
          <p:spPr>
            <a:xfrm>
              <a:off x="1023046" y="2182983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77533BC-AB69-442F-B87D-DDAE28EF8765}"/>
                </a:ext>
              </a:extLst>
            </p:cNvPr>
            <p:cNvSpPr/>
            <p:nvPr/>
          </p:nvSpPr>
          <p:spPr>
            <a:xfrm>
              <a:off x="1023046" y="26602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EBE83A63-5617-4AB8-9397-0E1F21895F14}"/>
                </a:ext>
              </a:extLst>
            </p:cNvPr>
            <p:cNvSpPr/>
            <p:nvPr/>
          </p:nvSpPr>
          <p:spPr>
            <a:xfrm>
              <a:off x="1023046" y="3137582"/>
              <a:ext cx="1598140" cy="409528"/>
            </a:xfrm>
            <a:prstGeom prst="round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5BB73B-0CF7-42E2-AF2F-1609AFB8D5DD}"/>
                </a:ext>
              </a:extLst>
            </p:cNvPr>
            <p:cNvSpPr/>
            <p:nvPr/>
          </p:nvSpPr>
          <p:spPr>
            <a:xfrm>
              <a:off x="1188720" y="2334407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117B188-21FF-474D-AE91-F3505C7CE803}"/>
                </a:ext>
              </a:extLst>
            </p:cNvPr>
            <p:cNvSpPr/>
            <p:nvPr/>
          </p:nvSpPr>
          <p:spPr>
            <a:xfrm>
              <a:off x="1188720" y="28117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A76B3BE-F9C9-40D4-B8D2-E6AD3BE4FD05}"/>
                </a:ext>
              </a:extLst>
            </p:cNvPr>
            <p:cNvSpPr/>
            <p:nvPr/>
          </p:nvSpPr>
          <p:spPr>
            <a:xfrm>
              <a:off x="1188720" y="3289006"/>
              <a:ext cx="106680" cy="10668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FC49FA-FE4A-4A46-964B-3805BD145B76}"/>
                </a:ext>
              </a:extLst>
            </p:cNvPr>
            <p:cNvCxnSpPr/>
            <p:nvPr/>
          </p:nvCxnSpPr>
          <p:spPr>
            <a:xfrm>
              <a:off x="1453020" y="2387747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C1D1B5-39BB-4EDF-B44F-AA0941435A64}"/>
                </a:ext>
              </a:extLst>
            </p:cNvPr>
            <p:cNvCxnSpPr/>
            <p:nvPr/>
          </p:nvCxnSpPr>
          <p:spPr>
            <a:xfrm>
              <a:off x="1453020" y="28650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7E7D80-4D23-402E-90BE-2ABE2E3CB521}"/>
                </a:ext>
              </a:extLst>
            </p:cNvPr>
            <p:cNvCxnSpPr/>
            <p:nvPr/>
          </p:nvCxnSpPr>
          <p:spPr>
            <a:xfrm>
              <a:off x="1453020" y="3342346"/>
              <a:ext cx="100208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Cloud 62">
            <a:extLst>
              <a:ext uri="{FF2B5EF4-FFF2-40B4-BE49-F238E27FC236}">
                <a16:creationId xmlns:a16="http://schemas.microsoft.com/office/drawing/2014/main" id="{3324FA46-1FB7-4854-8B6C-96227826D9D3}"/>
              </a:ext>
            </a:extLst>
          </p:cNvPr>
          <p:cNvSpPr/>
          <p:nvPr/>
        </p:nvSpPr>
        <p:spPr>
          <a:xfrm>
            <a:off x="5128120" y="1735003"/>
            <a:ext cx="2960332" cy="1025212"/>
          </a:xfrm>
          <a:prstGeom prst="clou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070634-E7C8-4AB9-B596-8967498315DE}"/>
              </a:ext>
            </a:extLst>
          </p:cNvPr>
          <p:cNvGrpSpPr/>
          <p:nvPr/>
        </p:nvGrpSpPr>
        <p:grpSpPr>
          <a:xfrm>
            <a:off x="3297520" y="3303344"/>
            <a:ext cx="6965164" cy="2468282"/>
            <a:chOff x="3297520" y="3303343"/>
            <a:chExt cx="6965164" cy="262670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E288351-5DD4-4C1A-A121-462B05FB6D4C}"/>
                </a:ext>
              </a:extLst>
            </p:cNvPr>
            <p:cNvCxnSpPr>
              <a:cxnSpLocks/>
            </p:cNvCxnSpPr>
            <p:nvPr/>
          </p:nvCxnSpPr>
          <p:spPr>
            <a:xfrm>
              <a:off x="3297520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FBD35B8-F41F-4E83-8643-E58ACA4BDED1}"/>
                </a:ext>
              </a:extLst>
            </p:cNvPr>
            <p:cNvCxnSpPr>
              <a:cxnSpLocks/>
            </p:cNvCxnSpPr>
            <p:nvPr/>
          </p:nvCxnSpPr>
          <p:spPr>
            <a:xfrm>
              <a:off x="6834233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1B5F8-5D1F-4F9B-B567-2C0A28E8C4DC}"/>
                </a:ext>
              </a:extLst>
            </p:cNvPr>
            <p:cNvCxnSpPr>
              <a:cxnSpLocks/>
            </p:cNvCxnSpPr>
            <p:nvPr/>
          </p:nvCxnSpPr>
          <p:spPr>
            <a:xfrm>
              <a:off x="10262684" y="3303343"/>
              <a:ext cx="0" cy="2626707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627F8FB3-8074-4760-AA2A-86866593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8</a:t>
            </a:fld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3546262-63F0-43AE-A6CB-984C44196EC0}"/>
              </a:ext>
            </a:extLst>
          </p:cNvPr>
          <p:cNvCxnSpPr>
            <a:cxnSpLocks/>
          </p:cNvCxnSpPr>
          <p:nvPr/>
        </p:nvCxnSpPr>
        <p:spPr>
          <a:xfrm>
            <a:off x="655033" y="5398904"/>
            <a:ext cx="0" cy="551926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AD19A-C6A0-46CD-843E-3C5822E01BC6}"/>
              </a:ext>
            </a:extLst>
          </p:cNvPr>
          <p:cNvCxnSpPr>
            <a:cxnSpLocks/>
          </p:cNvCxnSpPr>
          <p:nvPr/>
        </p:nvCxnSpPr>
        <p:spPr>
          <a:xfrm>
            <a:off x="655033" y="2215404"/>
            <a:ext cx="0" cy="798384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A picture containing shape&#10;&#10;Description automatically generated">
            <a:extLst>
              <a:ext uri="{FF2B5EF4-FFF2-40B4-BE49-F238E27FC236}">
                <a16:creationId xmlns:a16="http://schemas.microsoft.com/office/drawing/2014/main" id="{A304E0AD-38AF-468A-844C-135BA21B6F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5" b="24711"/>
          <a:stretch/>
        </p:blipFill>
        <p:spPr>
          <a:xfrm>
            <a:off x="6029334" y="1911943"/>
            <a:ext cx="1157904" cy="582812"/>
          </a:xfrm>
          <a:prstGeom prst="rect">
            <a:avLst/>
          </a:prstGeom>
        </p:spPr>
      </p:pic>
      <p:sp>
        <p:nvSpPr>
          <p:cNvPr id="67" name="Arrow: Right 66">
            <a:extLst>
              <a:ext uri="{FF2B5EF4-FFF2-40B4-BE49-F238E27FC236}">
                <a16:creationId xmlns:a16="http://schemas.microsoft.com/office/drawing/2014/main" id="{F78CC639-A63E-4D38-AC93-211644ADBF6C}"/>
              </a:ext>
            </a:extLst>
          </p:cNvPr>
          <p:cNvSpPr/>
          <p:nvPr/>
        </p:nvSpPr>
        <p:spPr>
          <a:xfrm rot="197461">
            <a:off x="3361880" y="3259907"/>
            <a:ext cx="3477973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424D1326-85C6-49A0-ABD6-67CE35FD178C}"/>
              </a:ext>
            </a:extLst>
          </p:cNvPr>
          <p:cNvSpPr/>
          <p:nvPr/>
        </p:nvSpPr>
        <p:spPr>
          <a:xfrm rot="21447258" flipH="1">
            <a:off x="3365085" y="5152911"/>
            <a:ext cx="6852297" cy="58239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9C799C1C-7EA7-44A7-A796-CB28A630F93B}"/>
              </a:ext>
            </a:extLst>
          </p:cNvPr>
          <p:cNvSpPr/>
          <p:nvPr/>
        </p:nvSpPr>
        <p:spPr>
          <a:xfrm rot="5400000">
            <a:off x="9761625" y="4625626"/>
            <a:ext cx="584034" cy="45878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5CE6AA4-EE2D-420C-A88D-4635C5520054}"/>
              </a:ext>
            </a:extLst>
          </p:cNvPr>
          <p:cNvSpPr txBox="1"/>
          <p:nvPr/>
        </p:nvSpPr>
        <p:spPr>
          <a:xfrm>
            <a:off x="10103032" y="4628086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Process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30E7E0-C892-440F-ABA2-20CFF8875BBF}"/>
              </a:ext>
            </a:extLst>
          </p:cNvPr>
          <p:cNvGrpSpPr/>
          <p:nvPr/>
        </p:nvGrpSpPr>
        <p:grpSpPr>
          <a:xfrm>
            <a:off x="9843430" y="1786988"/>
            <a:ext cx="1487563" cy="1035214"/>
            <a:chOff x="9832458" y="1148141"/>
            <a:chExt cx="1487563" cy="103521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E4BD0AE-B82F-4E4D-B5A5-E0E601E911BA}"/>
                </a:ext>
              </a:extLst>
            </p:cNvPr>
            <p:cNvGrpSpPr/>
            <p:nvPr/>
          </p:nvGrpSpPr>
          <p:grpSpPr>
            <a:xfrm>
              <a:off x="9832458" y="1148141"/>
              <a:ext cx="964896" cy="823608"/>
              <a:chOff x="1023046" y="2182983"/>
              <a:chExt cx="1598140" cy="1364127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868330B-268F-40AC-BFC6-4E0D124CB344}"/>
                  </a:ext>
                </a:extLst>
              </p:cNvPr>
              <p:cNvSpPr/>
              <p:nvPr/>
            </p:nvSpPr>
            <p:spPr>
              <a:xfrm>
                <a:off x="1023046" y="2182983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D1ECBBA-1265-43E6-975A-B8A4260821B0}"/>
                  </a:ext>
                </a:extLst>
              </p:cNvPr>
              <p:cNvSpPr/>
              <p:nvPr/>
            </p:nvSpPr>
            <p:spPr>
              <a:xfrm>
                <a:off x="1023046" y="26602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E3FB78D-E844-4492-A3A3-4504053CE217}"/>
                  </a:ext>
                </a:extLst>
              </p:cNvPr>
              <p:cNvSpPr/>
              <p:nvPr/>
            </p:nvSpPr>
            <p:spPr>
              <a:xfrm>
                <a:off x="1023046" y="3137582"/>
                <a:ext cx="1598140" cy="409528"/>
              </a:xfrm>
              <a:prstGeom prst="round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B741CD7-F679-457F-B394-8FE576ED12B5}"/>
                  </a:ext>
                </a:extLst>
              </p:cNvPr>
              <p:cNvSpPr/>
              <p:nvPr/>
            </p:nvSpPr>
            <p:spPr>
              <a:xfrm>
                <a:off x="1188720" y="2334407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B4621CB-1520-48CF-8CBF-7B90D3FCA3BF}"/>
                  </a:ext>
                </a:extLst>
              </p:cNvPr>
              <p:cNvSpPr/>
              <p:nvPr/>
            </p:nvSpPr>
            <p:spPr>
              <a:xfrm>
                <a:off x="1188720" y="28117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7FEDCEC-DAEB-4816-8295-3C0DBE25BDA6}"/>
                  </a:ext>
                </a:extLst>
              </p:cNvPr>
              <p:cNvSpPr/>
              <p:nvPr/>
            </p:nvSpPr>
            <p:spPr>
              <a:xfrm>
                <a:off x="1188720" y="3289006"/>
                <a:ext cx="106680" cy="106680"/>
              </a:xfrm>
              <a:prstGeom prst="ellipse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46A2127-9560-4346-9B0A-03184CEA0271}"/>
                  </a:ext>
                </a:extLst>
              </p:cNvPr>
              <p:cNvCxnSpPr/>
              <p:nvPr/>
            </p:nvCxnSpPr>
            <p:spPr>
              <a:xfrm>
                <a:off x="1453020" y="2387747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DFE5910-39B2-437E-B06B-43392718B5C4}"/>
                  </a:ext>
                </a:extLst>
              </p:cNvPr>
              <p:cNvCxnSpPr/>
              <p:nvPr/>
            </p:nvCxnSpPr>
            <p:spPr>
              <a:xfrm>
                <a:off x="1453020" y="28650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F15FC87-968C-4CA7-A901-B42D270BBB7F}"/>
                  </a:ext>
                </a:extLst>
              </p:cNvPr>
              <p:cNvCxnSpPr/>
              <p:nvPr/>
            </p:nvCxnSpPr>
            <p:spPr>
              <a:xfrm>
                <a:off x="1453020" y="3342346"/>
                <a:ext cx="100208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图片 39">
              <a:extLst>
                <a:ext uri="{FF2B5EF4-FFF2-40B4-BE49-F238E27FC236}">
                  <a16:creationId xmlns:a16="http://schemas.microsoft.com/office/drawing/2014/main" id="{E8E3B324-214E-40BE-8B26-F661B9A47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77378" y="1628720"/>
              <a:ext cx="542643" cy="554635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0918B60-B4B5-45EB-86DE-7AF6E6A0F624}"/>
              </a:ext>
            </a:extLst>
          </p:cNvPr>
          <p:cNvSpPr txBox="1"/>
          <p:nvPr/>
        </p:nvSpPr>
        <p:spPr>
          <a:xfrm rot="166144">
            <a:off x="4028298" y="3000590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SET (x, 1)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592C672-E43D-499D-9363-D8457EAC28BC}"/>
              </a:ext>
            </a:extLst>
          </p:cNvPr>
          <p:cNvSpPr txBox="1"/>
          <p:nvPr/>
        </p:nvSpPr>
        <p:spPr>
          <a:xfrm rot="21406480">
            <a:off x="7649479" y="4789857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ACK</a:t>
            </a:r>
          </a:p>
        </p:txBody>
      </p:sp>
      <p:sp>
        <p:nvSpPr>
          <p:cNvPr id="73" name="箭头: 左右 41">
            <a:extLst>
              <a:ext uri="{FF2B5EF4-FFF2-40B4-BE49-F238E27FC236}">
                <a16:creationId xmlns:a16="http://schemas.microsoft.com/office/drawing/2014/main" id="{422A8948-FF6A-4746-99F1-CBED7C6A9522}"/>
              </a:ext>
            </a:extLst>
          </p:cNvPr>
          <p:cNvSpPr/>
          <p:nvPr/>
        </p:nvSpPr>
        <p:spPr>
          <a:xfrm>
            <a:off x="3779078" y="2124492"/>
            <a:ext cx="1411110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箭头: 左右 41">
            <a:extLst>
              <a:ext uri="{FF2B5EF4-FFF2-40B4-BE49-F238E27FC236}">
                <a16:creationId xmlns:a16="http://schemas.microsoft.com/office/drawing/2014/main" id="{BB63BADC-1410-4546-8C46-564CF9305ED8}"/>
              </a:ext>
            </a:extLst>
          </p:cNvPr>
          <p:cNvSpPr/>
          <p:nvPr/>
        </p:nvSpPr>
        <p:spPr>
          <a:xfrm>
            <a:off x="8088451" y="2062536"/>
            <a:ext cx="1754731" cy="309563"/>
          </a:xfrm>
          <a:prstGeom prst="left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DF078F0D-CEC2-4F5D-91C6-51C48AEA726F}"/>
              </a:ext>
            </a:extLst>
          </p:cNvPr>
          <p:cNvSpPr/>
          <p:nvPr/>
        </p:nvSpPr>
        <p:spPr>
          <a:xfrm>
            <a:off x="76200" y="6009181"/>
            <a:ext cx="11868147" cy="76375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cs typeface="Helvetica"/>
              </a:rPr>
              <a:t>In-network write caching with no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cs typeface="Helvetica"/>
              </a:rPr>
              <a:t>persistent storage </a:t>
            </a:r>
            <a:r>
              <a:rPr lang="en-US" sz="2400" dirty="0">
                <a:solidFill>
                  <a:schemeClr val="tx1"/>
                </a:solidFill>
                <a:cs typeface="Helvetica"/>
              </a:rPr>
              <a:t>can cause data loss upon failure 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CA989A9-3A0D-4215-93AE-FAC0BA274B70}"/>
              </a:ext>
            </a:extLst>
          </p:cNvPr>
          <p:cNvSpPr txBox="1"/>
          <p:nvPr/>
        </p:nvSpPr>
        <p:spPr>
          <a:xfrm>
            <a:off x="2431935" y="2661347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Client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11E00AA-B01E-4890-A74A-85A86E133B82}"/>
              </a:ext>
            </a:extLst>
          </p:cNvPr>
          <p:cNvSpPr txBox="1"/>
          <p:nvPr/>
        </p:nvSpPr>
        <p:spPr>
          <a:xfrm>
            <a:off x="9382350" y="2661347"/>
            <a:ext cx="166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Server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4DD361-A7A1-4921-B323-2ECC014F3395}"/>
              </a:ext>
            </a:extLst>
          </p:cNvPr>
          <p:cNvSpPr txBox="1"/>
          <p:nvPr/>
        </p:nvSpPr>
        <p:spPr>
          <a:xfrm>
            <a:off x="5241564" y="2661347"/>
            <a:ext cx="304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In-network cache</a:t>
            </a:r>
          </a:p>
        </p:txBody>
      </p:sp>
      <p:sp>
        <p:nvSpPr>
          <p:cNvPr id="49" name="Lightning Bolt 48">
            <a:extLst>
              <a:ext uri="{FF2B5EF4-FFF2-40B4-BE49-F238E27FC236}">
                <a16:creationId xmlns:a16="http://schemas.microsoft.com/office/drawing/2014/main" id="{8358F2E8-9FB2-49B3-BCDB-D2D1A81FF9F5}"/>
              </a:ext>
            </a:extLst>
          </p:cNvPr>
          <p:cNvSpPr/>
          <p:nvPr/>
        </p:nvSpPr>
        <p:spPr>
          <a:xfrm rot="21337360" flipH="1">
            <a:off x="6956554" y="3033007"/>
            <a:ext cx="410725" cy="710434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A28A174-329E-40BF-AD6A-BAE5260B3895}"/>
              </a:ext>
            </a:extLst>
          </p:cNvPr>
          <p:cNvSpPr txBox="1"/>
          <p:nvPr/>
        </p:nvSpPr>
        <p:spPr>
          <a:xfrm>
            <a:off x="6888693" y="3285763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Failure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1D3B85DA-AAD8-4442-A852-DB2B1564FED5}"/>
              </a:ext>
            </a:extLst>
          </p:cNvPr>
          <p:cNvSpPr/>
          <p:nvPr/>
        </p:nvSpPr>
        <p:spPr>
          <a:xfrm rot="197461">
            <a:off x="3349151" y="3931158"/>
            <a:ext cx="6755796" cy="552303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Request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261AC7C-95F1-43F5-95BB-676365208F40}"/>
              </a:ext>
            </a:extLst>
          </p:cNvPr>
          <p:cNvSpPr txBox="1"/>
          <p:nvPr/>
        </p:nvSpPr>
        <p:spPr>
          <a:xfrm rot="166144">
            <a:off x="4018272" y="3577755"/>
            <a:ext cx="176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SET (x, 1)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C4D7CCB-79C0-44C8-892D-72BB29FCF5E0}"/>
              </a:ext>
            </a:extLst>
          </p:cNvPr>
          <p:cNvSpPr txBox="1"/>
          <p:nvPr/>
        </p:nvSpPr>
        <p:spPr>
          <a:xfrm>
            <a:off x="-51731" y="1359875"/>
            <a:ext cx="1742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cs typeface="Calibri" panose="020F0502020204030204" pitchFamily="34" charset="0"/>
              </a:rPr>
              <a:t>Client’s progress</a:t>
            </a:r>
          </a:p>
        </p:txBody>
      </p:sp>
      <p:pic>
        <p:nvPicPr>
          <p:cNvPr id="71" name="Graphic 70" descr="Hourglass Finished with solid fill">
            <a:extLst>
              <a:ext uri="{FF2B5EF4-FFF2-40B4-BE49-F238E27FC236}">
                <a16:creationId xmlns:a16="http://schemas.microsoft.com/office/drawing/2014/main" id="{306F033D-42D4-4306-A22C-17975104AC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594" y="2989270"/>
            <a:ext cx="720818" cy="7208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390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4" grpId="0"/>
      <p:bldP spid="70" grpId="0"/>
      <p:bldP spid="72" grpId="0"/>
      <p:bldP spid="80" grpId="0" animBg="1"/>
      <p:bldP spid="49" grpId="0" animBg="1"/>
      <p:bldP spid="62" grpId="0"/>
      <p:bldP spid="64" grpId="0" animBg="1"/>
      <p:bldP spid="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1BE8-4924-4E52-A72F-0112FD0F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  <a:cs typeface="Helvetica"/>
              </a:rPr>
              <a:t>Outline</a:t>
            </a:r>
            <a:endParaRPr lang="en-US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E58EC-9C5D-4967-B929-24B149B1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2DE-06E9-498E-AB8C-B9260A269C9D}" type="slidenum">
              <a:rPr lang="en-US" smtClean="0"/>
              <a:t>9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430AF9-12DF-4154-852B-C7F0F137133A}"/>
              </a:ext>
            </a:extLst>
          </p:cNvPr>
          <p:cNvSpPr/>
          <p:nvPr/>
        </p:nvSpPr>
        <p:spPr>
          <a:xfrm>
            <a:off x="3287785" y="1362006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Background and Motivation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D7B7DF-9057-4A5E-8FFF-EB6865C320C3}"/>
              </a:ext>
            </a:extLst>
          </p:cNvPr>
          <p:cNvSpPr/>
          <p:nvPr/>
        </p:nvSpPr>
        <p:spPr>
          <a:xfrm>
            <a:off x="3287782" y="2236520"/>
            <a:ext cx="5616429" cy="75194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In-network Data Persistence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54E9DB-5449-44CC-945B-50189E4D25DA}"/>
              </a:ext>
            </a:extLst>
          </p:cNvPr>
          <p:cNvSpPr/>
          <p:nvPr/>
        </p:nvSpPr>
        <p:spPr>
          <a:xfrm>
            <a:off x="3287782" y="3108957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PMNet Design</a:t>
            </a:r>
            <a:endParaRPr lang="en-US" sz="2800" b="1">
              <a:solidFill>
                <a:schemeClr val="bg2">
                  <a:lumMod val="75000"/>
                </a:schemeClr>
              </a:solidFill>
              <a:cs typeface="Helvetic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7064FC-D595-46A6-A3A8-0D34AE8553DC}"/>
              </a:ext>
            </a:extLst>
          </p:cNvPr>
          <p:cNvSpPr/>
          <p:nvPr/>
        </p:nvSpPr>
        <p:spPr>
          <a:xfrm>
            <a:off x="3287782" y="4861161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515EA2-DF05-451E-821C-4076F3B5E5E5}"/>
              </a:ext>
            </a:extLst>
          </p:cNvPr>
          <p:cNvSpPr/>
          <p:nvPr/>
        </p:nvSpPr>
        <p:spPr>
          <a:xfrm>
            <a:off x="3287782" y="5740928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FB27E9-26AC-4C37-B51E-D42B567C5303}"/>
              </a:ext>
            </a:extLst>
          </p:cNvPr>
          <p:cNvSpPr/>
          <p:nvPr/>
        </p:nvSpPr>
        <p:spPr>
          <a:xfrm>
            <a:off x="3287782" y="3981394"/>
            <a:ext cx="5616429" cy="751948"/>
          </a:xfrm>
          <a:prstGeom prst="rect">
            <a:avLst/>
          </a:prstGeom>
          <a:noFill/>
          <a:ln w="508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2">
                    <a:lumMod val="75000"/>
                  </a:schemeClr>
                </a:solidFill>
              </a:rPr>
              <a:t>Caching and Replication</a:t>
            </a:r>
            <a:endParaRPr lang="en-US" sz="2800" b="1">
              <a:solidFill>
                <a:schemeClr val="bg2">
                  <a:lumMod val="75000"/>
                </a:schemeClr>
              </a:solidFill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531393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7.7|3.4|5.8|10.3|4.6|5.8|3.7|4.4|4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4.6|4.5|4.8|3.1|2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7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7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5.7|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7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1.5|2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1.5|2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5.9|4.9|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2.1|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.9|7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2.3|2.5|1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6.1|3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6.1|3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2.4|4.4|2.8|4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|5.6|17.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6.1|3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7.2|8.7|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.9|7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3.6|4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3.6|4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3|5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7.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|14.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8.6|3|4.6|7.4|10.9|8.3|8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1.1|2.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6.8|6.3|5.6|4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6.8|6.3|5.6|4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6.8|1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3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3.7|7|4.9|4|3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.3|2|3.1|4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2991</TotalTime>
  <Words>5088</Words>
  <Application>Microsoft Office PowerPoint</Application>
  <PresentationFormat>Widescreen</PresentationFormat>
  <Paragraphs>1114</Paragraphs>
  <Slides>58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Helvetica</vt:lpstr>
      <vt:lpstr>Office Theme</vt:lpstr>
      <vt:lpstr>PMNet In-Network Data Persistence</vt:lpstr>
      <vt:lpstr>Summary</vt:lpstr>
      <vt:lpstr>Outline</vt:lpstr>
      <vt:lpstr>Storage Applications in Datacenter</vt:lpstr>
      <vt:lpstr>Storage Applications in Datacenter</vt:lpstr>
      <vt:lpstr>Latency of Accessing a Data Store</vt:lpstr>
      <vt:lpstr>Mitigating Server-side latency</vt:lpstr>
      <vt:lpstr>In-network Caching: Update Requests</vt:lpstr>
      <vt:lpstr>Outline</vt:lpstr>
      <vt:lpstr>Our Proposal: In-network Data Persistence</vt:lpstr>
      <vt:lpstr>Key Idea: Persistent Logging</vt:lpstr>
      <vt:lpstr>Persistent Logging Challenge</vt:lpstr>
      <vt:lpstr>Challenge: System Recovery</vt:lpstr>
      <vt:lpstr>Solution: Recover from Persistent Logs</vt:lpstr>
      <vt:lpstr>Outline</vt:lpstr>
      <vt:lpstr>PMNet Design Overview</vt:lpstr>
      <vt:lpstr>PMNet Design Overview</vt:lpstr>
      <vt:lpstr>Baseline NIC/Switch Architecture  </vt:lpstr>
      <vt:lpstr>PMNet NIC/Switch Architecture  </vt:lpstr>
      <vt:lpstr>PMNet Design Overview</vt:lpstr>
      <vt:lpstr>PMNet Design: Protocol</vt:lpstr>
      <vt:lpstr>PMNet Design: Protocol</vt:lpstr>
      <vt:lpstr>PMNet packet processing: Update requests</vt:lpstr>
      <vt:lpstr>PMNet packet processing: ACK</vt:lpstr>
      <vt:lpstr>PMNet packet processing: Retrans</vt:lpstr>
      <vt:lpstr>PMNet packet processing: Bypass</vt:lpstr>
      <vt:lpstr>Outline</vt:lpstr>
      <vt:lpstr>PMNet Use-cases</vt:lpstr>
      <vt:lpstr>PMNet Use-cases</vt:lpstr>
      <vt:lpstr>PMNet Replication: Baseline Replication</vt:lpstr>
      <vt:lpstr>PMNet Replication: Baseline Replication</vt:lpstr>
      <vt:lpstr>PMNet Replication: Replication with PMNet</vt:lpstr>
      <vt:lpstr>PMNet Replication: Replication with PMNet</vt:lpstr>
      <vt:lpstr>PMNet Replication: Replication with PMNet</vt:lpstr>
      <vt:lpstr>PMNet Use-cases</vt:lpstr>
      <vt:lpstr>In-network Caching: Update Requests</vt:lpstr>
      <vt:lpstr>In-network Caching: Read Requests</vt:lpstr>
      <vt:lpstr>Outline</vt:lpstr>
      <vt:lpstr>Methodology</vt:lpstr>
      <vt:lpstr>Methodology</vt:lpstr>
      <vt:lpstr>Methodology</vt:lpstr>
      <vt:lpstr>Results: Microbenchmarks</vt:lpstr>
      <vt:lpstr>Results: Microbenchmarks</vt:lpstr>
      <vt:lpstr>Results: Microbenchmarks</vt:lpstr>
      <vt:lpstr>Results: Database workloads</vt:lpstr>
      <vt:lpstr>Results: Database workloads</vt:lpstr>
      <vt:lpstr>Results: Database workloads</vt:lpstr>
      <vt:lpstr>Results: Database workloads</vt:lpstr>
      <vt:lpstr>Results: Database workloads</vt:lpstr>
      <vt:lpstr>PMNet</vt:lpstr>
      <vt:lpstr>PowerPoint Presentation</vt:lpstr>
      <vt:lpstr>Alternative design: Client-sided Logging</vt:lpstr>
      <vt:lpstr>Alternative design: Server-sided Logging</vt:lpstr>
      <vt:lpstr>PMNet logging</vt:lpstr>
      <vt:lpstr>Single-client Ordering</vt:lpstr>
      <vt:lpstr>Single-client Ordering</vt:lpstr>
      <vt:lpstr>Multi-client Ordering</vt:lpstr>
      <vt:lpstr>PMNet Caching Protocols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Korakit Seemakhupt</dc:creator>
  <cp:lastModifiedBy>Korakit Seemakhupt</cp:lastModifiedBy>
  <cp:revision>2</cp:revision>
  <dcterms:created xsi:type="dcterms:W3CDTF">2021-05-14T19:43:21Z</dcterms:created>
  <dcterms:modified xsi:type="dcterms:W3CDTF">2022-05-09T17:24:03Z</dcterms:modified>
</cp:coreProperties>
</file>